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9" r:id="rId3"/>
    <p:sldId id="330" r:id="rId4"/>
    <p:sldId id="316" r:id="rId5"/>
    <p:sldId id="328" r:id="rId6"/>
    <p:sldId id="326" r:id="rId7"/>
    <p:sldId id="327" r:id="rId8"/>
    <p:sldId id="324" r:id="rId9"/>
    <p:sldId id="325" r:id="rId10"/>
    <p:sldId id="31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3924"/>
    <a:srgbClr val="ED7D31"/>
    <a:srgbClr val="FF9900"/>
    <a:srgbClr val="CE3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8" autoAdjust="0"/>
    <p:restoredTop sz="94498" autoAdjust="0"/>
  </p:normalViewPr>
  <p:slideViewPr>
    <p:cSldViewPr>
      <p:cViewPr>
        <p:scale>
          <a:sx n="100" d="100"/>
          <a:sy n="100" d="100"/>
        </p:scale>
        <p:origin x="-474" y="1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31EBC-8F83-4BC3-88C2-A51B45F5A21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8D61FA-E082-4A2C-884C-A04A20150F96}" type="pres">
      <dgm:prSet presAssocID="{8BB31EBC-8F83-4BC3-88C2-A51B45F5A21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8EE87-E28B-4745-90C2-997C385428C3}" type="presOf" srcId="{8BB31EBC-8F83-4BC3-88C2-A51B45F5A212}" destId="{2A8D61FA-E082-4A2C-884C-A04A20150F96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395EF-DF92-41A6-899E-931F361245CF}" type="datetimeFigureOut">
              <a:rPr lang="ru-RU" smtClean="0"/>
              <a:pPr/>
              <a:t>28.04.2015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0A90D-4F35-4854-83CE-4D5FC42E3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500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26178-13A3-4CEC-930F-41800A962DF3}" type="datetimeFigureOut">
              <a:rPr lang="ru-RU" smtClean="0"/>
              <a:pPr/>
              <a:t>28.04.2015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7F864-A107-4795-94EA-2DB6EEBDDB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80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raltransmash.com/templates/untitled/images/Bottom_textur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E381E">
                  <a:shade val="30000"/>
                  <a:satMod val="115000"/>
                </a:srgbClr>
              </a:gs>
              <a:gs pos="47000">
                <a:srgbClr val="CE381E">
                  <a:shade val="67500"/>
                  <a:satMod val="115000"/>
                  <a:alpha val="75000"/>
                </a:srgbClr>
              </a:gs>
              <a:gs pos="100000">
                <a:srgbClr val="ED7D31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cap="none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743428" y="332656"/>
            <a:ext cx="3657143" cy="50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04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0">
                <a:srgbClr val="CE381E">
                  <a:shade val="30000"/>
                  <a:satMod val="115000"/>
                </a:srgbClr>
              </a:gs>
              <a:gs pos="47000">
                <a:srgbClr val="CE381E">
                  <a:shade val="67500"/>
                  <a:satMod val="115000"/>
                </a:srgbClr>
              </a:gs>
              <a:gs pos="100000">
                <a:srgbClr val="ED7D3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cap="none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7052-4AEB-4E0F-9EC2-D5A01C40B9BC}" type="datetime1">
              <a:rPr lang="ru-RU" smtClean="0"/>
              <a:pPr/>
              <a:t>28.04.2015</a:t>
            </a:fld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5F06B0-CE6B-4838-8615-6F667C85AC88}" type="slidenum">
              <a:rPr lang="ru-RU" smtClean="0"/>
              <a:pPr/>
              <a:t>‹#›</a:t>
            </a:fld>
            <a:endParaRPr lang="ru-RU" dirty="0" smtClean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Заголовок 6"/>
          <p:cNvSpPr>
            <a:spLocks noGrp="1"/>
          </p:cNvSpPr>
          <p:nvPr>
            <p:ph type="title"/>
          </p:nvPr>
        </p:nvSpPr>
        <p:spPr>
          <a:xfrm>
            <a:off x="251520" y="125760"/>
            <a:ext cx="5500256" cy="926976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48506"/>
            <a:ext cx="3015472" cy="416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523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Дата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7052-4AEB-4E0F-9EC2-D5A01C40B9BC}" type="datetime1">
              <a:rPr lang="ru-RU" smtClean="0"/>
              <a:pPr/>
              <a:t>28.04.2015</a:t>
            </a:fld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0">
                <a:srgbClr val="CE381E">
                  <a:shade val="30000"/>
                  <a:satMod val="115000"/>
                </a:srgbClr>
              </a:gs>
              <a:gs pos="47000">
                <a:srgbClr val="CE381E">
                  <a:shade val="67500"/>
                  <a:satMod val="115000"/>
                </a:srgbClr>
              </a:gs>
              <a:gs pos="100000">
                <a:srgbClr val="ED7D3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cap="none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48506"/>
            <a:ext cx="3015472" cy="416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Заголовок 6"/>
          <p:cNvSpPr>
            <a:spLocks noGrp="1"/>
          </p:cNvSpPr>
          <p:nvPr>
            <p:ph type="title"/>
          </p:nvPr>
        </p:nvSpPr>
        <p:spPr>
          <a:xfrm>
            <a:off x="251520" y="125760"/>
            <a:ext cx="5500256" cy="926976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523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58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extLst/>
        </p:spPr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extLst/>
        </p:spPr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2E6EA30-E040-41DE-9BC1-26D0F9C853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87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27052-4AEB-4E0F-9EC2-D5A01C40B9BC}" type="datetime1">
              <a:rPr lang="ru-RU" smtClean="0"/>
              <a:pPr/>
              <a:t>28.04.2015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2446-C6F7-4784-95AF-07C3372E78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93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  <p:sldLayoutId id="2147483663" r:id="rId4"/>
    <p:sldLayoutId id="214748366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0" y="2364493"/>
            <a:ext cx="9144000" cy="164057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3200" dirty="0">
                <a:solidFill>
                  <a:schemeClr val="bg1"/>
                </a:solidFill>
                <a:latin typeface="Calibri"/>
                <a:cs typeface="Calibri"/>
              </a:rPr>
              <a:t>Обеспечение полноты функциональности </a:t>
            </a:r>
            <a:r>
              <a:rPr lang="ru-RU" sz="3200" dirty="0" smtClean="0">
                <a:solidFill>
                  <a:schemeClr val="bg1"/>
                </a:solidFill>
                <a:latin typeface="Calibri"/>
                <a:cs typeface="Calibri"/>
              </a:rPr>
              <a:t>информационной системы </a:t>
            </a:r>
            <a:r>
              <a:rPr lang="ru-RU" sz="3200" dirty="0">
                <a:solidFill>
                  <a:schemeClr val="bg1"/>
                </a:solidFill>
                <a:latin typeface="Calibri"/>
                <a:cs typeface="Calibri"/>
              </a:rPr>
              <a:t>за счет построения </a:t>
            </a:r>
            <a:r>
              <a:rPr lang="ru-RU" sz="3200" dirty="0" smtClean="0">
                <a:solidFill>
                  <a:schemeClr val="bg1"/>
                </a:solidFill>
                <a:latin typeface="Calibri"/>
                <a:cs typeface="Calibri"/>
              </a:rPr>
              <a:t>взаимодействия </a:t>
            </a:r>
            <a:r>
              <a:rPr lang="ru-RU" sz="3200" dirty="0">
                <a:solidFill>
                  <a:schemeClr val="bg1"/>
                </a:solidFill>
                <a:latin typeface="Calibri"/>
                <a:cs typeface="Calibri"/>
              </a:rPr>
              <a:t>производственного планирования и учета затрат </a:t>
            </a:r>
          </a:p>
          <a:p>
            <a:pPr lvl="0" algn="ctr">
              <a:spcBef>
                <a:spcPct val="0"/>
              </a:spcBef>
            </a:pPr>
            <a:endParaRPr lang="en-US" sz="3100" b="1" dirty="0" smtClean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876256" y="6381328"/>
            <a:ext cx="2088232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Calibri"/>
              </a:rPr>
              <a:t>Апрель 2015г</a:t>
            </a:r>
            <a:endParaRPr lang="ru-RU" sz="1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0" y="5129808"/>
            <a:ext cx="9143999" cy="13235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Константин  Татаренков</a:t>
            </a:r>
          </a:p>
          <a:p>
            <a:pPr lvl="0" algn="ctr">
              <a:spcBef>
                <a:spcPct val="0"/>
              </a:spcBef>
            </a:pPr>
            <a:endParaRPr lang="en-US" sz="2000" b="1" dirty="0" smtClean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Директор Центра Информационных</a:t>
            </a:r>
          </a:p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 Технологий и Связи АО «Уралтрансмаш»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251520" y="125760"/>
            <a:ext cx="6480720" cy="9269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Взаимодействие систем.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876256" y="6453336"/>
            <a:ext cx="2133600" cy="365125"/>
          </a:xfrm>
        </p:spPr>
        <p:txBody>
          <a:bodyPr/>
          <a:lstStyle/>
          <a:p>
            <a:fld id="{485F06B0-CE6B-4838-8615-6F667C85AC88}" type="slidenum">
              <a:rPr lang="ru-RU" smtClean="0"/>
              <a:pPr/>
              <a:t>10</a:t>
            </a:fld>
            <a:endParaRPr lang="ru-RU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9567898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340769"/>
          <a:ext cx="9144000" cy="53171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7784"/>
                <a:gridCol w="648072"/>
                <a:gridCol w="2645259"/>
                <a:gridCol w="524656"/>
                <a:gridCol w="2698229"/>
              </a:tblGrid>
              <a:tr h="5709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Система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Галактика </a:t>
                      </a:r>
                      <a:r>
                        <a:rPr lang="en-US" sz="1600" baseline="0" dirty="0" smtClean="0"/>
                        <a:t>ERP</a:t>
                      </a:r>
                      <a:endParaRPr lang="ru-RU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Система </a:t>
                      </a:r>
                    </a:p>
                    <a:p>
                      <a:pPr algn="ctr"/>
                      <a:r>
                        <a:rPr lang="ru-RU" sz="1600" dirty="0" smtClean="0"/>
                        <a:t>Галактика</a:t>
                      </a:r>
                      <a:r>
                        <a:rPr lang="ru-RU" sz="1600" baseline="0" dirty="0" smtClean="0"/>
                        <a:t> АММ</a:t>
                      </a:r>
                      <a:endParaRPr lang="ru-RU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PDM </a:t>
                      </a:r>
                      <a:r>
                        <a:rPr lang="ru-RU" sz="1600" dirty="0" smtClean="0"/>
                        <a:t>система</a:t>
                      </a:r>
                      <a:endParaRPr lang="ru-RU" sz="1600" dirty="0"/>
                    </a:p>
                  </a:txBody>
                  <a:tcPr anchor="ctr" anchorCtr="1"/>
                </a:tc>
              </a:tr>
              <a:tr h="1757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Справочник</a:t>
                      </a:r>
                      <a:r>
                        <a:rPr lang="ru-RU" sz="1500" baseline="0" dirty="0" smtClean="0"/>
                        <a:t> номенклатуры, используемой при изготовлении продукции.</a:t>
                      </a:r>
                      <a:endParaRPr lang="ru-RU" sz="1500" dirty="0" smtClean="0"/>
                    </a:p>
                    <a:p>
                      <a:endParaRPr lang="ru-RU" sz="15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Справочник</a:t>
                      </a:r>
                      <a:r>
                        <a:rPr lang="ru-RU" sz="1500" baseline="0" dirty="0" smtClean="0"/>
                        <a:t> номенклатуры, используемой при изготовлении продукции.</a:t>
                      </a:r>
                      <a:endParaRPr lang="ru-RU" sz="1500" dirty="0" smtClean="0"/>
                    </a:p>
                    <a:p>
                      <a:endParaRPr lang="ru-RU" sz="500" dirty="0" smtClean="0"/>
                    </a:p>
                    <a:p>
                      <a:pPr algn="ctr"/>
                      <a:r>
                        <a:rPr lang="ru-RU" sz="1500" dirty="0" smtClean="0"/>
                        <a:t>Технология изготовления</a:t>
                      </a:r>
                      <a:r>
                        <a:rPr lang="ru-RU" sz="1500" baseline="0" dirty="0" smtClean="0"/>
                        <a:t> для расчета производственной программы.</a:t>
                      </a:r>
                      <a:endParaRPr lang="ru-RU" sz="15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КТД</a:t>
                      </a:r>
                      <a:r>
                        <a:rPr lang="en-US" sz="1500" dirty="0" smtClean="0"/>
                        <a:t>:</a:t>
                      </a:r>
                      <a:endParaRPr lang="ru-RU" sz="15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Состав изделия, используемая</a:t>
                      </a:r>
                      <a:r>
                        <a:rPr lang="ru-RU" sz="1200" baseline="0" dirty="0" smtClean="0"/>
                        <a:t> номенклатура.</a:t>
                      </a:r>
                      <a:endParaRPr lang="ru-RU" sz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Маршрут изготовления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 Нормы материалов/комплектующих на выпуск  ДСЕ/ГП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  Операции (ПТН), профессия, разряд, тарифная сетка, оборудование.</a:t>
                      </a:r>
                      <a:endParaRPr lang="ru-RU" sz="1200" dirty="0"/>
                    </a:p>
                  </a:txBody>
                  <a:tcPr anchor="ctr" anchorCtr="1"/>
                </a:tc>
              </a:tr>
              <a:tr h="54087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Тарифные</a:t>
                      </a:r>
                      <a:r>
                        <a:rPr lang="ru-RU" sz="1500" baseline="0" dirty="0" smtClean="0"/>
                        <a:t> ставки. </a:t>
                      </a:r>
                    </a:p>
                    <a:p>
                      <a:pPr algn="ctr"/>
                      <a:r>
                        <a:rPr lang="ru-RU" sz="1500" baseline="0" dirty="0" smtClean="0"/>
                        <a:t>Справочник профессий.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Тарифные</a:t>
                      </a:r>
                      <a:r>
                        <a:rPr lang="ru-RU" sz="1500" baseline="0" dirty="0" smtClean="0"/>
                        <a:t> ставки. </a:t>
                      </a:r>
                    </a:p>
                    <a:p>
                      <a:pPr algn="ctr"/>
                      <a:r>
                        <a:rPr lang="ru-RU" sz="1500" baseline="0" dirty="0" smtClean="0"/>
                        <a:t>Справочник профессий.</a:t>
                      </a:r>
                      <a:endParaRPr lang="ru-RU" sz="15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aseline="0" dirty="0" smtClean="0"/>
                        <a:t>Справочник профессий (из </a:t>
                      </a:r>
                      <a:r>
                        <a:rPr lang="en-US" sz="1400" baseline="0" dirty="0" smtClean="0"/>
                        <a:t>ERP</a:t>
                      </a:r>
                      <a:r>
                        <a:rPr lang="ru-RU" sz="1400" baseline="0" dirty="0" smtClean="0"/>
                        <a:t>).</a:t>
                      </a:r>
                      <a:endParaRPr lang="ru-RU" sz="1400" dirty="0"/>
                    </a:p>
                  </a:txBody>
                  <a:tcPr anchor="ctr" anchorCtr="1"/>
                </a:tc>
              </a:tr>
              <a:tr h="103474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Накладные</a:t>
                      </a:r>
                      <a:r>
                        <a:rPr lang="ru-RU" sz="1500" baseline="0" dirty="0" smtClean="0"/>
                        <a:t> на выпуск готовой продукции. </a:t>
                      </a:r>
                    </a:p>
                    <a:p>
                      <a:pPr algn="ctr"/>
                      <a:r>
                        <a:rPr lang="ru-RU" sz="1500" baseline="0" dirty="0" smtClean="0"/>
                        <a:t>Накладные на отпуск материалов в производство</a:t>
                      </a:r>
                      <a:endParaRPr lang="ru-RU" sz="15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Накладные</a:t>
                      </a:r>
                      <a:r>
                        <a:rPr lang="ru-RU" sz="1500" baseline="0" dirty="0" smtClean="0"/>
                        <a:t> на выпуск готовой продукции. </a:t>
                      </a:r>
                    </a:p>
                    <a:p>
                      <a:pPr algn="ctr"/>
                      <a:r>
                        <a:rPr lang="ru-RU" sz="1500" baseline="0" dirty="0" smtClean="0"/>
                        <a:t>Накладные на отпуск материалов в производство</a:t>
                      </a:r>
                      <a:endParaRPr lang="ru-RU" sz="15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anchor="ctr" anchorCtr="1"/>
                </a:tc>
              </a:tr>
              <a:tr h="1352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/>
                        <a:t>Прямые материальные затраты.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/>
                        <a:t>Нормативные трудовые затраты.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(Передаются в виде бухгалтерских проводок)</a:t>
                      </a:r>
                      <a:endParaRPr lang="ru-RU" sz="15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Товарный выпуск  производственных подразделений.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8" name="Стрелка влево 7"/>
          <p:cNvSpPr/>
          <p:nvPr/>
        </p:nvSpPr>
        <p:spPr>
          <a:xfrm>
            <a:off x="6012160" y="2420888"/>
            <a:ext cx="288032" cy="86409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2843808" y="2420888"/>
            <a:ext cx="288032" cy="86409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2771800" y="4509120"/>
            <a:ext cx="288032" cy="57606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лево 11"/>
          <p:cNvSpPr/>
          <p:nvPr/>
        </p:nvSpPr>
        <p:spPr>
          <a:xfrm rot="10800000">
            <a:off x="2843809" y="3717032"/>
            <a:ext cx="288032" cy="43204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лево 12"/>
          <p:cNvSpPr/>
          <p:nvPr/>
        </p:nvSpPr>
        <p:spPr>
          <a:xfrm rot="10800000">
            <a:off x="6084168" y="3717032"/>
            <a:ext cx="288032" cy="43204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>
            <a:off x="2771800" y="5661248"/>
            <a:ext cx="288032" cy="57606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"/>
          <p:cNvSpPr txBox="1">
            <a:spLocks/>
          </p:cNvSpPr>
          <p:nvPr/>
        </p:nvSpPr>
        <p:spPr bwMode="auto">
          <a:xfrm>
            <a:off x="0" y="3284984"/>
            <a:ext cx="91440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4000" dirty="0" smtClean="0">
                <a:ea typeface="Verdana" pitchFamily="34" charset="0"/>
                <a:cs typeface="Verdana" pitchFamily="34" charset="0"/>
              </a:rPr>
              <a:t>Спасибо за внимание!</a:t>
            </a:r>
          </a:p>
          <a:p>
            <a:pPr algn="ctr">
              <a:buNone/>
            </a:pPr>
            <a:endParaRPr lang="ru-RU" sz="2000" dirty="0" smtClean="0"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ru-RU" sz="2000" dirty="0" smtClean="0">
                <a:ea typeface="Verdana" pitchFamily="34" charset="0"/>
                <a:cs typeface="Verdana" pitchFamily="34" charset="0"/>
              </a:rPr>
              <a:t>Константин Татаренков </a:t>
            </a:r>
          </a:p>
          <a:p>
            <a:pPr algn="ctr">
              <a:buNone/>
            </a:pPr>
            <a:endParaRPr lang="ru-RU" sz="2000" dirty="0" smtClean="0"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ru-RU" sz="2000" dirty="0">
                <a:ea typeface="Verdana" pitchFamily="34" charset="0"/>
                <a:cs typeface="Verdana" pitchFamily="34" charset="0"/>
              </a:rPr>
              <a:t>Директор Центра Информационных</a:t>
            </a:r>
          </a:p>
          <a:p>
            <a:pPr algn="ctr">
              <a:buNone/>
            </a:pPr>
            <a:r>
              <a:rPr lang="ru-RU" sz="2000" dirty="0">
                <a:ea typeface="Verdana" pitchFamily="34" charset="0"/>
                <a:cs typeface="Verdana" pitchFamily="34" charset="0"/>
              </a:rPr>
              <a:t> Технологий и Связи АО «Уралтрансмаш»</a:t>
            </a:r>
          </a:p>
          <a:p>
            <a:pPr algn="ctr">
              <a:buNone/>
            </a:pPr>
            <a:endParaRPr lang="ru-RU" sz="2000" dirty="0" smtClean="0"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0"/>
              </a:spcBef>
              <a:buNone/>
            </a:pPr>
            <a:endParaRPr lang="ru-RU" sz="2400" dirty="0" smtClean="0">
              <a:cs typeface="Verdan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УралТрансМаш\Презентации, плакаты\Pictures\kart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11960" y="1632710"/>
            <a:ext cx="4616144" cy="453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IMG_2286"/>
          <p:cNvPicPr>
            <a:picLocks noChangeAspect="1" noChangeArrowheads="1"/>
          </p:cNvPicPr>
          <p:nvPr/>
        </p:nvPicPr>
        <p:blipFill rotWithShape="1">
          <a:blip r:embed="rId3" cstate="print"/>
          <a:srcRect r="5365" b="23317"/>
          <a:stretch/>
        </p:blipFill>
        <p:spPr>
          <a:xfrm>
            <a:off x="849296" y="5083898"/>
            <a:ext cx="2759960" cy="15674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5-Point Star 4"/>
          <p:cNvSpPr/>
          <p:nvPr/>
        </p:nvSpPr>
        <p:spPr bwMode="auto">
          <a:xfrm>
            <a:off x="5775325" y="4941888"/>
            <a:ext cx="323850" cy="307975"/>
          </a:xfrm>
          <a:prstGeom prst="star5">
            <a:avLst/>
          </a:prstGeom>
          <a:solidFill>
            <a:srgbClr val="FF0000">
              <a:alpha val="50000"/>
            </a:srgbClr>
          </a:solidFill>
          <a:ln>
            <a:solidFill>
              <a:schemeClr val="bg1"/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" tIns="9144" rIns="9144" bIns="9144" anchor="ctr"/>
          <a:lstStyle/>
          <a:p>
            <a:pPr algn="ct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19463" name="Picture 2" descr="C:\Users\Tatarenkov\Desktop\Фото трамвая\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296" y="3286271"/>
            <a:ext cx="2772485" cy="15803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4" name="Picture 3" descr="C:\Users\Tatarenkov\Desktop\Фото трамвая\39.jpg"/>
          <p:cNvPicPr>
            <a:picLocks noChangeAspect="1" noChangeArrowheads="1"/>
          </p:cNvPicPr>
          <p:nvPr/>
        </p:nvPicPr>
        <p:blipFill rotWithShape="1">
          <a:blip r:embed="rId5" cstate="print"/>
          <a:srcRect t="11086"/>
          <a:stretch/>
        </p:blipFill>
        <p:spPr bwMode="auto">
          <a:xfrm>
            <a:off x="843086" y="1484784"/>
            <a:ext cx="2785619" cy="1584176"/>
          </a:xfrm>
          <a:prstGeom prst="snip2DiagRect">
            <a:avLst/>
          </a:prstGeom>
          <a:solidFill>
            <a:srgbClr val="ED7D31"/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389"/>
            <a:ext cx="5500256" cy="1070992"/>
          </a:xfrm>
        </p:spPr>
        <p:txBody>
          <a:bodyPr>
            <a:noAutofit/>
          </a:bodyPr>
          <a:lstStyle/>
          <a:p>
            <a:r>
              <a:rPr lang="ru-RU" dirty="0"/>
              <a:t>ОАО  «Уралтрансмаш» - одно из старейших </a:t>
            </a:r>
            <a:r>
              <a:rPr lang="ru-RU" dirty="0" smtClean="0"/>
              <a:t>машиностроительных предприятий </a:t>
            </a:r>
            <a:r>
              <a:rPr lang="ru-RU" dirty="0"/>
              <a:t>Урала,  основанное 8 сентября 1817 года.</a:t>
            </a:r>
          </a:p>
        </p:txBody>
      </p:sp>
    </p:spTree>
    <p:extLst>
      <p:ext uri="{BB962C8B-B14F-4D97-AF65-F5344CB8AC3E}">
        <p14:creationId xmlns:p14="http://schemas.microsoft.com/office/powerpoint/2010/main" val="225967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D:\УралТрансМаш\Презентации, плакаты\Pictures\3277_RZ7B5783.jpg"/>
          <p:cNvPicPr>
            <a:picLocks noChangeAspect="1" noChangeArrowheads="1"/>
          </p:cNvPicPr>
          <p:nvPr/>
        </p:nvPicPr>
        <p:blipFill rotWithShape="1">
          <a:blip r:embed="rId2" cstate="print"/>
          <a:srcRect r="2941"/>
          <a:stretch/>
        </p:blipFill>
        <p:spPr bwMode="auto">
          <a:xfrm>
            <a:off x="6020505" y="1430688"/>
            <a:ext cx="2376266" cy="16297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" name="Прямоугольник 18"/>
          <p:cNvSpPr/>
          <p:nvPr/>
        </p:nvSpPr>
        <p:spPr>
          <a:xfrm>
            <a:off x="978843" y="1439863"/>
            <a:ext cx="3881189" cy="127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alibri" panose="020F0502020204030204" pitchFamily="34" charset="0"/>
                <a:ea typeface="MingLiU-ExtB" pitchFamily="18" charset="-120"/>
                <a:cs typeface="Arial" pitchFamily="34" charset="0"/>
              </a:rPr>
              <a:t>Спецпродукция</a:t>
            </a:r>
            <a:r>
              <a:rPr lang="ru-RU" sz="2800" dirty="0">
                <a:latin typeface="Calibri" panose="020F0502020204030204" pitchFamily="34" charset="0"/>
                <a:ea typeface="MingLiU-ExtB" pitchFamily="18" charset="-120"/>
                <a:cs typeface="Arial" pitchFamily="34" charset="0"/>
              </a:rPr>
              <a:t>:</a:t>
            </a:r>
          </a:p>
          <a:p>
            <a:pPr marL="285750" indent="-28575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3924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Calibri" panose="020F0502020204030204" pitchFamily="34" charset="0"/>
                <a:ea typeface="MingLiU-ExtB" pitchFamily="18" charset="-120"/>
                <a:cs typeface="Arial" pitchFamily="34" charset="0"/>
              </a:rPr>
              <a:t>МСТА-С 155мм (2С19М1-155)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Clr>
                <a:srgbClr val="D13924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Calibri" panose="020F0502020204030204" pitchFamily="34" charset="0"/>
                <a:ea typeface="MingLiU-ExtB" pitchFamily="18" charset="-120"/>
                <a:cs typeface="Arial" pitchFamily="34" charset="0"/>
              </a:rPr>
              <a:t>МСТА-С 152мм АСУНО (2С19М1)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Clr>
                <a:srgbClr val="D13924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Calibri" panose="020F0502020204030204" pitchFamily="34" charset="0"/>
                <a:ea typeface="MingLiU-ExtB" pitchFamily="18" charset="-120"/>
                <a:cs typeface="Arial" pitchFamily="34" charset="0"/>
              </a:rPr>
              <a:t>Акация 152мм АСУНО (изделие 2С3М2)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78843" y="3170890"/>
            <a:ext cx="4097213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alibri" panose="020F0502020204030204" pitchFamily="34" charset="0"/>
                <a:ea typeface="MingLiU-ExtB" pitchFamily="18" charset="-120"/>
                <a:cs typeface="Arial" pitchFamily="34" charset="0"/>
              </a:rPr>
              <a:t>Трамвайные вагоны</a:t>
            </a:r>
            <a:r>
              <a:rPr lang="ru-RU" sz="2400" dirty="0" smtClean="0">
                <a:latin typeface="Calibri" panose="020F0502020204030204" pitchFamily="34" charset="0"/>
                <a:ea typeface="MingLiU-ExtB" pitchFamily="18" charset="-120"/>
                <a:cs typeface="Arial" pitchFamily="34" charset="0"/>
              </a:rPr>
              <a:t>:</a:t>
            </a:r>
            <a:endParaRPr lang="ru-RU" sz="2400" dirty="0">
              <a:latin typeface="Calibri" panose="020F0502020204030204" pitchFamily="34" charset="0"/>
              <a:ea typeface="MingLiU-ExtB" pitchFamily="18" charset="-120"/>
              <a:cs typeface="Arial" pitchFamily="34" charset="0"/>
            </a:endParaRPr>
          </a:p>
          <a:p>
            <a:pPr marL="285750" indent="-28575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3924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Calibri" panose="020F0502020204030204" pitchFamily="34" charset="0"/>
                <a:ea typeface="MingLiU-ExtB" pitchFamily="18" charset="-120"/>
                <a:cs typeface="Arial" pitchFamily="34" charset="0"/>
              </a:rPr>
              <a:t>Трамвайный вагон 71-405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Clr>
                <a:srgbClr val="D13924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Calibri" panose="020F0502020204030204" pitchFamily="34" charset="0"/>
                <a:ea typeface="MingLiU-ExtB" pitchFamily="18" charset="-120"/>
                <a:cs typeface="Arial" pitchFamily="34" charset="0"/>
              </a:rPr>
              <a:t>Трамвайный вагон 71-407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Clr>
                <a:srgbClr val="D13924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Calibri" panose="020F0502020204030204" pitchFamily="34" charset="0"/>
                <a:ea typeface="MingLiU-ExtB" pitchFamily="18" charset="-120"/>
                <a:cs typeface="Arial" pitchFamily="34" charset="0"/>
              </a:rPr>
              <a:t>Первый в России полностью </a:t>
            </a:r>
            <a:r>
              <a:rPr lang="ru-RU" sz="1400" dirty="0" err="1">
                <a:latin typeface="Calibri" panose="020F0502020204030204" pitchFamily="34" charset="0"/>
                <a:ea typeface="MingLiU-ExtB" pitchFamily="18" charset="-120"/>
                <a:cs typeface="Arial" pitchFamily="34" charset="0"/>
              </a:rPr>
              <a:t>низкопольный</a:t>
            </a:r>
            <a:r>
              <a:rPr lang="ru-RU" sz="1400" dirty="0">
                <a:latin typeface="Calibri" panose="020F0502020204030204" pitchFamily="34" charset="0"/>
                <a:ea typeface="MingLiU-ExtB" pitchFamily="18" charset="-120"/>
                <a:cs typeface="Arial" pitchFamily="34" charset="0"/>
              </a:rPr>
              <a:t> 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Clr>
                <a:srgbClr val="D13924"/>
              </a:buClr>
              <a:defRPr/>
            </a:pPr>
            <a:r>
              <a:rPr lang="ru-RU" sz="1400" dirty="0">
                <a:latin typeface="Calibri" panose="020F0502020204030204" pitchFamily="34" charset="0"/>
                <a:ea typeface="MingLiU-ExtB" pitchFamily="18" charset="-120"/>
                <a:cs typeface="Arial" pitchFamily="34" charset="0"/>
              </a:rPr>
              <a:t>трамвай 71-409 </a:t>
            </a:r>
          </a:p>
        </p:txBody>
      </p:sp>
      <p:sp>
        <p:nvSpPr>
          <p:cNvPr id="22" name="5-Point Star 4"/>
          <p:cNvSpPr/>
          <p:nvPr/>
        </p:nvSpPr>
        <p:spPr bwMode="auto">
          <a:xfrm>
            <a:off x="539552" y="1536849"/>
            <a:ext cx="323850" cy="307975"/>
          </a:xfrm>
          <a:prstGeom prst="star5">
            <a:avLst/>
          </a:prstGeom>
          <a:solidFill>
            <a:srgbClr val="D13924"/>
          </a:solidFill>
          <a:ln>
            <a:solidFill>
              <a:schemeClr val="bg1"/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" tIns="9144" rIns="9144" bIns="9144" anchor="ctr"/>
          <a:lstStyle/>
          <a:p>
            <a:pPr algn="ct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23" name="Picture 2" descr="02"/>
          <p:cNvPicPr>
            <a:picLocks noChangeAspect="1" noChangeArrowheads="1"/>
          </p:cNvPicPr>
          <p:nvPr/>
        </p:nvPicPr>
        <p:blipFill rotWithShape="1">
          <a:blip r:embed="rId3" cstate="print"/>
          <a:srcRect l="3764" t="7176" r="6484" b="5324"/>
          <a:stretch/>
        </p:blipFill>
        <p:spPr>
          <a:xfrm>
            <a:off x="6020507" y="4988803"/>
            <a:ext cx="2376264" cy="16297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90" name="Picture 2" descr="C:\Users\Tatarenkov\Desktop\DSC_8886ма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209746"/>
            <a:ext cx="2382212" cy="16297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5500256" cy="926976"/>
          </a:xfrm>
        </p:spPr>
        <p:txBody>
          <a:bodyPr>
            <a:normAutofit/>
          </a:bodyPr>
          <a:lstStyle/>
          <a:p>
            <a:r>
              <a:rPr lang="ru-RU" dirty="0"/>
              <a:t>Продукция ОАО «Уралтрансмаш»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69081" y="5290155"/>
            <a:ext cx="46110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Calibri" panose="020F0502020204030204" pitchFamily="34" charset="0"/>
                <a:ea typeface="MingLiU-ExtB" pitchFamily="18" charset="-120"/>
                <a:cs typeface="Arial" pitchFamily="34" charset="0"/>
              </a:rPr>
              <a:t>Нефтеоборудование</a:t>
            </a:r>
            <a:r>
              <a:rPr lang="ru-RU" sz="2400" dirty="0">
                <a:latin typeface="Calibri" panose="020F0502020204030204" pitchFamily="34" charset="0"/>
                <a:ea typeface="MingLiU-ExtB" pitchFamily="18" charset="-120"/>
                <a:cs typeface="Arial" pitchFamily="34" charset="0"/>
              </a:rPr>
              <a:t>:</a:t>
            </a:r>
            <a:endParaRPr lang="ru-RU" sz="2000" dirty="0">
              <a:latin typeface="Calibri" panose="020F0502020204030204" pitchFamily="34" charset="0"/>
              <a:ea typeface="MingLiU-ExtB" pitchFamily="18" charset="-120"/>
              <a:cs typeface="Arial" pitchFamily="34" charset="0"/>
            </a:endParaRP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Clr>
                <a:srgbClr val="D13924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Calibri" panose="020F0502020204030204" pitchFamily="34" charset="0"/>
                <a:ea typeface="MingLiU-ExtB" pitchFamily="18" charset="-120"/>
                <a:cs typeface="Arial" pitchFamily="34" charset="0"/>
              </a:rPr>
              <a:t>Одноплечие приводы штанговых глубинных насосов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Clr>
                <a:srgbClr val="D13924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Calibri" panose="020F0502020204030204" pitchFamily="34" charset="0"/>
                <a:ea typeface="MingLiU-ExtB" pitchFamily="18" charset="-120"/>
                <a:cs typeface="Arial" pitchFamily="34" charset="0"/>
              </a:rPr>
              <a:t>Двуплечие приводы штанговых глубинных насосов</a:t>
            </a:r>
          </a:p>
        </p:txBody>
      </p:sp>
    </p:spTree>
    <p:extLst>
      <p:ext uri="{BB962C8B-B14F-4D97-AF65-F5344CB8AC3E}">
        <p14:creationId xmlns:p14="http://schemas.microsoft.com/office/powerpoint/2010/main" val="124124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876256" y="6453336"/>
            <a:ext cx="2133600" cy="365125"/>
          </a:xfrm>
        </p:spPr>
        <p:txBody>
          <a:bodyPr/>
          <a:lstStyle/>
          <a:p>
            <a:fld id="{485F06B0-CE6B-4838-8615-6F667C85AC88}" type="slidenum">
              <a:rPr lang="ru-RU" smtClean="0"/>
              <a:pPr/>
              <a:t>4</a:t>
            </a:fld>
            <a:endParaRPr lang="ru-RU" dirty="0" smtClean="0"/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86015"/>
              </p:ext>
            </p:extLst>
          </p:nvPr>
        </p:nvGraphicFramePr>
        <p:xfrm>
          <a:off x="179512" y="1432919"/>
          <a:ext cx="8784978" cy="5074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36704"/>
                <a:gridCol w="2448274"/>
              </a:tblGrid>
              <a:tr h="663848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/>
                        <a:t>Система. </a:t>
                      </a:r>
                    </a:p>
                    <a:p>
                      <a:pPr algn="ctr"/>
                      <a:r>
                        <a:rPr lang="ru-RU" sz="2500" dirty="0" smtClean="0"/>
                        <a:t>Направления хозяйственной деятельности.</a:t>
                      </a:r>
                      <a:endParaRPr lang="ru-RU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kern="1200" dirty="0" smtClean="0"/>
                        <a:t>Количество активных пользователей</a:t>
                      </a:r>
                      <a:endParaRPr lang="ru-RU" sz="25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76922">
                <a:tc>
                  <a:txBody>
                    <a:bodyPr/>
                    <a:lstStyle/>
                    <a:p>
                      <a:pPr algn="l"/>
                      <a:endParaRPr lang="ru-RU" sz="1000" dirty="0" smtClean="0"/>
                    </a:p>
                    <a:p>
                      <a:pPr algn="l"/>
                      <a:r>
                        <a:rPr lang="ru-RU" sz="2500" u="sng" dirty="0" smtClean="0"/>
                        <a:t>Системе Галактика </a:t>
                      </a:r>
                      <a:r>
                        <a:rPr lang="en-US" sz="2500" u="sng" dirty="0" smtClean="0"/>
                        <a:t>ERP</a:t>
                      </a:r>
                      <a:r>
                        <a:rPr lang="ru-RU" sz="2500" u="sng" dirty="0" smtClean="0"/>
                        <a:t>.</a:t>
                      </a:r>
                    </a:p>
                    <a:p>
                      <a:pPr algn="l"/>
                      <a:r>
                        <a:rPr lang="ru-RU" sz="2500" dirty="0" smtClean="0"/>
                        <a:t>Складская</a:t>
                      </a:r>
                      <a:r>
                        <a:rPr lang="ru-RU" sz="2500" baseline="0" dirty="0" smtClean="0"/>
                        <a:t> логистика, управление персоналом, расчеты с контрагентами, бухгалтерских, налоговый учет, управленческий учет, БДР, БДДС.</a:t>
                      </a:r>
                    </a:p>
                    <a:p>
                      <a:pPr algn="l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375</a:t>
                      </a:r>
                      <a:endParaRPr lang="ru-RU" sz="2500" b="1" dirty="0"/>
                    </a:p>
                  </a:txBody>
                  <a:tcPr anchor="ctr" anchorCtr="1"/>
                </a:tc>
              </a:tr>
              <a:tr h="576922">
                <a:tc>
                  <a:txBody>
                    <a:bodyPr/>
                    <a:lstStyle/>
                    <a:p>
                      <a:pPr algn="l"/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25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Галактика АММ.</a:t>
                      </a:r>
                    </a:p>
                    <a:p>
                      <a:pPr algn="l"/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Планирование и учет</a:t>
                      </a:r>
                      <a:r>
                        <a:rPr lang="ru-RU" sz="2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5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производстве. </a:t>
                      </a:r>
                      <a:r>
                        <a:rPr lang="ru-RU" sz="2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Сбор прямых затрат на производство.</a:t>
                      </a:r>
                    </a:p>
                    <a:p>
                      <a:pPr algn="l"/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170</a:t>
                      </a:r>
                      <a:endParaRPr lang="ru-RU" sz="2500" b="1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5500256" cy="926976"/>
          </a:xfrm>
        </p:spPr>
        <p:txBody>
          <a:bodyPr/>
          <a:lstStyle/>
          <a:p>
            <a:r>
              <a:rPr lang="ru-RU" dirty="0" smtClean="0"/>
              <a:t>Системы учета и планирования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876256" y="6453336"/>
            <a:ext cx="2133600" cy="365125"/>
          </a:xfrm>
        </p:spPr>
        <p:txBody>
          <a:bodyPr/>
          <a:lstStyle/>
          <a:p>
            <a:fld id="{485F06B0-CE6B-4838-8615-6F667C85AC88}" type="slidenum">
              <a:rPr lang="ru-RU" smtClean="0"/>
              <a:pPr/>
              <a:t>5</a:t>
            </a:fld>
            <a:endParaRPr lang="ru-RU" dirty="0" smtClean="0"/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86015"/>
              </p:ext>
            </p:extLst>
          </p:nvPr>
        </p:nvGraphicFramePr>
        <p:xfrm>
          <a:off x="179512" y="1268760"/>
          <a:ext cx="8784978" cy="53235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80720"/>
                <a:gridCol w="2304258"/>
              </a:tblGrid>
              <a:tr h="66384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Направления внедрения</a:t>
                      </a:r>
                      <a:endParaRPr lang="ru-RU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/>
                        <a:t>Начало промышленной эксплуатации</a:t>
                      </a:r>
                      <a:endParaRPr lang="ru-RU" sz="15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76922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Ведение договоров. Складская</a:t>
                      </a:r>
                      <a:r>
                        <a:rPr lang="ru-RU" sz="1500" baseline="0" dirty="0" smtClean="0"/>
                        <a:t> логистика (приобретение, реализация). Расчеты с поставщиками, покупателями.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Июль 2007г.</a:t>
                      </a:r>
                      <a:endParaRPr lang="ru-RU" sz="1500" dirty="0"/>
                    </a:p>
                  </a:txBody>
                  <a:tcPr/>
                </a:tc>
              </a:tr>
              <a:tr h="323263">
                <a:tc>
                  <a:txBody>
                    <a:bodyPr/>
                    <a:lstStyle/>
                    <a:p>
                      <a:r>
                        <a:rPr lang="ru-RU" sz="1500" kern="1200" dirty="0" smtClean="0"/>
                        <a:t>Бухгалтерский учет</a:t>
                      </a:r>
                      <a:r>
                        <a:rPr lang="en-US" sz="1500" kern="1200" dirty="0" smtClean="0"/>
                        <a:t>:</a:t>
                      </a:r>
                      <a:r>
                        <a:rPr lang="ru-RU" sz="1500" kern="1200" dirty="0" smtClean="0"/>
                        <a:t> безналичные расчеты (банк), расчеты с контрагентами</a:t>
                      </a:r>
                      <a:endParaRPr lang="ru-RU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Декабрь 2007г.</a:t>
                      </a:r>
                      <a:endParaRPr lang="ru-RU" sz="1500" dirty="0"/>
                    </a:p>
                  </a:txBody>
                  <a:tcPr/>
                </a:tc>
              </a:tr>
              <a:tr h="576922">
                <a:tc>
                  <a:txBody>
                    <a:bodyPr/>
                    <a:lstStyle/>
                    <a:p>
                      <a:r>
                        <a:rPr lang="ru-RU" sz="1500" kern="1200" dirty="0" smtClean="0"/>
                        <a:t>Бухгалтерский учет</a:t>
                      </a:r>
                      <a:r>
                        <a:rPr lang="en-US" sz="1500" kern="1200" dirty="0" smtClean="0"/>
                        <a:t>:</a:t>
                      </a:r>
                      <a:r>
                        <a:rPr lang="ru-RU" sz="1500" kern="1200" dirty="0" smtClean="0"/>
                        <a:t>  учет материальных запасов, вложений во внеоборотные активы и основных средств.</a:t>
                      </a:r>
                      <a:endParaRPr lang="ru-RU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Октябрь 200</a:t>
                      </a:r>
                      <a:r>
                        <a:rPr lang="ru-RU" sz="1500" baseline="0" dirty="0" smtClean="0"/>
                        <a:t> г.</a:t>
                      </a:r>
                      <a:endParaRPr lang="ru-RU" sz="1500" dirty="0"/>
                    </a:p>
                  </a:txBody>
                  <a:tcPr/>
                </a:tc>
              </a:tr>
              <a:tr h="331966">
                <a:tc>
                  <a:txBody>
                    <a:bodyPr/>
                    <a:lstStyle/>
                    <a:p>
                      <a:r>
                        <a:rPr lang="ru-RU" sz="1500" kern="1200" dirty="0" smtClean="0"/>
                        <a:t>Бухгалтерский учет</a:t>
                      </a:r>
                      <a:r>
                        <a:rPr lang="en-US" sz="1500" kern="1200" dirty="0" smtClean="0"/>
                        <a:t>:</a:t>
                      </a:r>
                      <a:r>
                        <a:rPr lang="ru-RU" sz="1500" kern="1200" dirty="0" smtClean="0"/>
                        <a:t> учет кассовых, валютных операций, расчетов с подотчетными лицами, прочих расчетов.</a:t>
                      </a:r>
                      <a:endParaRPr lang="ru-RU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Март 2009г.</a:t>
                      </a:r>
                      <a:endParaRPr lang="ru-RU" sz="1500" dirty="0"/>
                    </a:p>
                  </a:txBody>
                  <a:tcPr/>
                </a:tc>
              </a:tr>
              <a:tr h="33196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Ведение штатного расписания, ведение кадрового учета, табельный учет, расчет нарядов, расчет заработной платы.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Август 2009г.</a:t>
                      </a:r>
                      <a:endParaRPr lang="ru-RU" sz="1500" dirty="0"/>
                    </a:p>
                  </a:txBody>
                  <a:tcPr/>
                </a:tc>
              </a:tr>
              <a:tr h="576922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Расчет себестоимости выпуска и реализации, </a:t>
                      </a:r>
                      <a:r>
                        <a:rPr lang="ru-RU" sz="1500" kern="1200" dirty="0" smtClean="0"/>
                        <a:t>формирование сводной бухгалтерской отчетности,</a:t>
                      </a:r>
                      <a:r>
                        <a:rPr lang="ru-RU" sz="1500" kern="1200" baseline="0" dirty="0" smtClean="0"/>
                        <a:t> </a:t>
                      </a:r>
                      <a:r>
                        <a:rPr lang="ru-RU" sz="1500" kern="1200" dirty="0" smtClean="0"/>
                        <a:t>ведение налогового учета. </a:t>
                      </a:r>
                    </a:p>
                    <a:p>
                      <a:endParaRPr lang="ru-RU" sz="500" b="1" u="sng" dirty="0" smtClean="0"/>
                    </a:p>
                    <a:p>
                      <a:r>
                        <a:rPr lang="ru-RU" sz="1400" b="1" u="sng" dirty="0" smtClean="0"/>
                        <a:t>Первый баланс из системы Галактика </a:t>
                      </a:r>
                      <a:r>
                        <a:rPr lang="en-US" sz="1400" b="1" u="sng" dirty="0" smtClean="0"/>
                        <a:t>ERP </a:t>
                      </a:r>
                      <a:r>
                        <a:rPr lang="ru-RU" sz="1400" b="1" u="sng" dirty="0" smtClean="0"/>
                        <a:t>был получен за Июль 2010.</a:t>
                      </a:r>
                    </a:p>
                    <a:p>
                      <a:endParaRPr lang="ru-RU" sz="500" b="1" u="none" dirty="0" smtClean="0"/>
                    </a:p>
                    <a:p>
                      <a:r>
                        <a:rPr lang="ru-RU" sz="1400" b="1" u="none" dirty="0" smtClean="0"/>
                        <a:t>Себестоимость выпуска, отгрузки готовый продукции рассчитывается </a:t>
                      </a:r>
                      <a:r>
                        <a:rPr lang="ru-RU" sz="1400" b="1" u="sng" dirty="0" smtClean="0"/>
                        <a:t>в разрезе номенклатуры</a:t>
                      </a:r>
                      <a:r>
                        <a:rPr lang="ru-RU" sz="1400" b="1" u="none" dirty="0" smtClean="0"/>
                        <a:t> выпускаемой/отгружаемой</a:t>
                      </a:r>
                      <a:r>
                        <a:rPr lang="ru-RU" sz="1400" b="1" u="none" baseline="0" dirty="0" smtClean="0"/>
                        <a:t> продукции.</a:t>
                      </a:r>
                      <a:endParaRPr lang="ru-RU" sz="15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Август 2010г.</a:t>
                      </a:r>
                    </a:p>
                  </a:txBody>
                  <a:tcPr/>
                </a:tc>
              </a:tr>
              <a:tr h="372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Бюджет доходов и расходов.</a:t>
                      </a:r>
                      <a:endParaRPr lang="ru-RU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Октябрь 2012г.</a:t>
                      </a:r>
                    </a:p>
                  </a:txBody>
                  <a:tcPr/>
                </a:tc>
              </a:tr>
              <a:tr h="372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/>
                        <a:t>Бюджет дви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жения денежных средств.</a:t>
                      </a:r>
                      <a:endParaRPr lang="ru-RU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Декабрь 2013г.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61307" y="592953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5500256" cy="926976"/>
          </a:xfrm>
        </p:spPr>
        <p:txBody>
          <a:bodyPr/>
          <a:lstStyle/>
          <a:p>
            <a:r>
              <a:rPr lang="ru-RU" dirty="0"/>
              <a:t>Хронология внедрения системы Галактика ERP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251520" y="125760"/>
            <a:ext cx="6480720" cy="9269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Движение денежных средств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032" y="1340768"/>
            <a:ext cx="4067944" cy="540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ru-RU" sz="1400" dirty="0" smtClean="0"/>
          </a:p>
          <a:p>
            <a:r>
              <a:rPr lang="ru-RU" sz="1600" b="1" dirty="0" smtClean="0"/>
              <a:t>РАБОЧИЕ ДОКУМЕНТЫ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Лимиты оплат на месяц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Лимиты авансирования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Финансовое обязательство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Реестры платежей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Платежное поручение</a:t>
            </a:r>
          </a:p>
          <a:p>
            <a:pPr marL="342900" indent="-342900"/>
            <a:endParaRPr lang="en-US" sz="1500" b="1" dirty="0" smtClean="0"/>
          </a:p>
          <a:p>
            <a:pPr marL="342900" indent="-342900"/>
            <a:r>
              <a:rPr lang="ru-RU" sz="1500" b="1" dirty="0" smtClean="0"/>
              <a:t>ОСНОВНЫЕ СПРАВОЧНИКИ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Справочник Организаций.</a:t>
            </a:r>
            <a:r>
              <a:rPr lang="ru-RU" sz="1400" dirty="0" smtClean="0"/>
              <a:t> Добавленные </a:t>
            </a:r>
            <a:r>
              <a:rPr lang="ru-RU" sz="1400" dirty="0"/>
              <a:t>атрибуты </a:t>
            </a:r>
            <a:r>
              <a:rPr lang="en-US" sz="1400" dirty="0" smtClean="0"/>
              <a:t>:</a:t>
            </a:r>
            <a:endParaRPr lang="ru-RU" sz="1400" dirty="0"/>
          </a:p>
          <a:p>
            <a:pPr>
              <a:buFont typeface="Wingdings" pitchFamily="2" charset="2"/>
              <a:buChar char="Ø"/>
            </a:pPr>
            <a:r>
              <a:rPr lang="ru-RU" sz="1400" dirty="0"/>
              <a:t> Ранг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/>
              <a:t> признак внутрикорпоративного участника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/>
              <a:t> признак единственного поставщика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/>
              <a:t> тип (договорный, зарплатный, налоги)</a:t>
            </a:r>
          </a:p>
          <a:p>
            <a:pPr marL="342900" indent="-342900"/>
            <a:endParaRPr lang="ru-RU" sz="500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ru-RU" sz="1400" b="1" dirty="0" smtClean="0"/>
              <a:t>Справочник Договоров</a:t>
            </a:r>
            <a:r>
              <a:rPr lang="ru-RU" sz="1400" dirty="0" smtClean="0"/>
              <a:t>. Добавленные </a:t>
            </a:r>
            <a:r>
              <a:rPr lang="ru-RU" sz="1400" dirty="0"/>
              <a:t>атрибуты </a:t>
            </a:r>
            <a:r>
              <a:rPr lang="en-US" sz="1400" dirty="0" smtClean="0"/>
              <a:t>:</a:t>
            </a:r>
            <a:endParaRPr lang="ru-RU" sz="1400" dirty="0"/>
          </a:p>
          <a:p>
            <a:pPr>
              <a:buFont typeface="Wingdings" pitchFamily="2" charset="2"/>
              <a:buChar char="Ø"/>
            </a:pPr>
            <a:r>
              <a:rPr lang="ru-RU" sz="1400" dirty="0"/>
              <a:t> Способ учета (по договору в целом, по документам)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/>
              <a:t> Условия </a:t>
            </a:r>
            <a:r>
              <a:rPr lang="ru-RU" sz="1400" dirty="0" smtClean="0"/>
              <a:t>оплаты</a:t>
            </a:r>
          </a:p>
          <a:p>
            <a:pPr>
              <a:buFont typeface="Wingdings" pitchFamily="2" charset="2"/>
              <a:buChar char="Ø"/>
            </a:pPr>
            <a:endParaRPr lang="ru-RU" sz="500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ru-RU" sz="1400" b="1" dirty="0" smtClean="0"/>
              <a:t>Справочник ЦФО </a:t>
            </a:r>
            <a:r>
              <a:rPr lang="ru-RU" sz="1400" dirty="0" smtClean="0"/>
              <a:t>(центры финансовой ответственности)</a:t>
            </a:r>
          </a:p>
          <a:p>
            <a:pPr marL="342900" indent="-342900">
              <a:buFont typeface="+mj-lt"/>
              <a:buAutoNum type="arabicPeriod" startAt="3"/>
            </a:pPr>
            <a:endParaRPr lang="ru-RU" sz="1400" dirty="0" smtClean="0"/>
          </a:p>
          <a:p>
            <a:pPr marL="342900" indent="-342900"/>
            <a:endParaRPr lang="ru-RU" sz="1400" dirty="0"/>
          </a:p>
          <a:p>
            <a:endParaRPr lang="ru-RU" sz="1400" dirty="0" smtClean="0"/>
          </a:p>
          <a:p>
            <a:pPr>
              <a:buFontTx/>
              <a:buChar char="-"/>
            </a:pP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340768"/>
            <a:ext cx="4355976" cy="540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ru-RU" sz="1400" dirty="0" smtClean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</a:pPr>
            <a:endParaRPr lang="en-US" sz="300" b="1" dirty="0" smtClean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/>
              <a:t>ОТЧЕТНЫЕ ФОРМЫ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600" dirty="0" smtClean="0"/>
              <a:t>Дебиторская/кредиторская задолженность контрагентов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600" dirty="0" smtClean="0"/>
              <a:t>Остаток денежных средств в кассе и на расчетных   счетах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600" dirty="0" smtClean="0"/>
              <a:t>Реестр платежей (с отражением просроченной задолженности, по срокам возникновения задолженности)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 smtClean="0"/>
              <a:t>Финансовый план (плановые и фактические данные БДДС за отчетный месяц, нарастающим итогом, с разбивкой по дням)</a:t>
            </a:r>
            <a:endParaRPr lang="ru-RU" sz="1600" dirty="0" smtClean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 smtClean="0"/>
              <a:t>Бюджет движения денежных средств</a:t>
            </a:r>
            <a:r>
              <a:rPr lang="ru-RU" sz="1600" dirty="0" smtClean="0"/>
              <a:t> по ЦФО</a:t>
            </a:r>
            <a:r>
              <a:rPr lang="en-US" sz="1600" dirty="0" smtClean="0"/>
              <a:t> (плановые и фактические данные БДДС нарастающим итогом за отчетный месяц)</a:t>
            </a:r>
            <a:endParaRPr lang="ru-RU" sz="1600" dirty="0" smtClean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600" dirty="0" smtClean="0"/>
              <a:t>Платежный календарь</a:t>
            </a:r>
          </a:p>
        </p:txBody>
      </p:sp>
    </p:spTree>
    <p:extLst>
      <p:ext uri="{BB962C8B-B14F-4D97-AF65-F5344CB8AC3E}">
        <p14:creationId xmlns:p14="http://schemas.microsoft.com/office/powerpoint/2010/main" val="17757035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251520" y="125760"/>
            <a:ext cx="6480720" cy="9269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Бюджет доходов и расходов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067487"/>
              </p:ext>
            </p:extLst>
          </p:nvPr>
        </p:nvGraphicFramePr>
        <p:xfrm>
          <a:off x="179510" y="1340769"/>
          <a:ext cx="8784980" cy="52633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2410"/>
                <a:gridCol w="1440160"/>
                <a:gridCol w="1800200"/>
                <a:gridCol w="1872210"/>
              </a:tblGrid>
              <a:tr h="7904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БЮДЖЕТЫ</a:t>
                      </a:r>
                      <a:endParaRPr lang="ru-RU" sz="1600" dirty="0"/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Текущая</a:t>
                      </a:r>
                      <a:r>
                        <a:rPr lang="ru-RU" sz="1600" baseline="0" dirty="0" smtClean="0"/>
                        <a:t> реализация</a:t>
                      </a:r>
                      <a:endParaRPr lang="ru-RU" sz="1600" dirty="0"/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Используемые данные из </a:t>
                      </a:r>
                      <a:r>
                        <a:rPr lang="ru-RU" sz="1600" baseline="0" dirty="0" smtClean="0"/>
                        <a:t> системы</a:t>
                      </a:r>
                      <a:endParaRPr lang="ru-RU" sz="16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 anchor="ctr" anchorCtr="1"/>
                </a:tc>
              </a:tr>
              <a:tr h="145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Галактика </a:t>
                      </a:r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ERP</a:t>
                      </a:r>
                      <a:endParaRPr lang="ru-RU" sz="16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Галактика АММ</a:t>
                      </a: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</a:tr>
              <a:tr h="4158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продаж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√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58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 производства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√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58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</a:t>
                      </a:r>
                      <a:r>
                        <a:rPr lang="ru-RU" baseline="0" dirty="0" smtClean="0"/>
                        <a:t> закупок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-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</a:tr>
              <a:tr h="4158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движения НЗП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-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</a:tr>
              <a:tr h="8910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Бюджеты</a:t>
                      </a:r>
                      <a:r>
                        <a:rPr lang="en-US" sz="1800" dirty="0" smtClean="0"/>
                        <a:t>: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общепроизводственных, общехозяйственных, коммерческих затрат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√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58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Бюджет прочих доходов и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√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293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Бюджет изменения </a:t>
                      </a:r>
                      <a:r>
                        <a:rPr lang="ru-RU" sz="1800" baseline="0" dirty="0" smtClean="0"/>
                        <a:t>дебиторской  и кредиторской задолженности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-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45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Бюджет по балансовому </a:t>
                      </a:r>
                      <a:r>
                        <a:rPr lang="ru-RU" baseline="0" dirty="0" smtClean="0"/>
                        <a:t> листу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-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7430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876256" y="6453336"/>
            <a:ext cx="2133600" cy="365125"/>
          </a:xfrm>
        </p:spPr>
        <p:txBody>
          <a:bodyPr/>
          <a:lstStyle/>
          <a:p>
            <a:fld id="{485F06B0-CE6B-4838-8615-6F667C85AC88}" type="slidenum">
              <a:rPr lang="ru-RU" smtClean="0"/>
              <a:pPr/>
              <a:t>8</a:t>
            </a:fld>
            <a:endParaRPr lang="ru-RU" dirty="0" smtClean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51520" y="125760"/>
            <a:ext cx="5500256" cy="926976"/>
          </a:xfrm>
        </p:spPr>
        <p:txBody>
          <a:bodyPr/>
          <a:lstStyle/>
          <a:p>
            <a:r>
              <a:rPr lang="ru-RU" dirty="0"/>
              <a:t>Система Галактика АММ. Задачи внедрения</a:t>
            </a:r>
          </a:p>
        </p:txBody>
      </p:sp>
      <p:sp>
        <p:nvSpPr>
          <p:cNvPr id="7" name="Пятиугольник 6"/>
          <p:cNvSpPr/>
          <p:nvPr/>
        </p:nvSpPr>
        <p:spPr>
          <a:xfrm rot="16200000">
            <a:off x="3239852" y="1016732"/>
            <a:ext cx="2664296" cy="864096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marL="514350" lvl="0" indent="-514350" algn="ctr" defTabSz="360000"/>
            <a:r>
              <a:rPr lang="ru-RU" sz="2500" b="1" u="sng" dirty="0" smtClean="0">
                <a:ea typeface="Verdana" pitchFamily="34" charset="0"/>
                <a:cs typeface="Verdana" pitchFamily="34" charset="0"/>
              </a:rPr>
              <a:t>Экономические цели</a:t>
            </a:r>
          </a:p>
          <a:p>
            <a:pPr marL="514350" lvl="0" indent="-514350" algn="ctr" defTabSz="360000"/>
            <a:endParaRPr lang="ru-RU" sz="500" b="1" u="sng" dirty="0" smtClean="0">
              <a:ea typeface="Verdana" pitchFamily="34" charset="0"/>
              <a:cs typeface="Verdana" pitchFamily="34" charset="0"/>
            </a:endParaRPr>
          </a:p>
          <a:p>
            <a:pPr marL="514350" lvl="0" indent="-514350" algn="ctr" defTabSz="360000"/>
            <a:r>
              <a:rPr lang="ru-RU" sz="2200" dirty="0" smtClean="0">
                <a:ea typeface="Verdana" pitchFamily="34" charset="0"/>
                <a:cs typeface="Verdana" pitchFamily="34" charset="0"/>
              </a:rPr>
              <a:t>Снижение остатков покупных МЦ, незавершенного производства</a:t>
            </a:r>
          </a:p>
          <a:p>
            <a:pPr marL="514350" lvl="0" indent="-514350" algn="ctr" defTabSz="360000">
              <a:buClr>
                <a:srgbClr val="D13924"/>
              </a:buClr>
            </a:pPr>
            <a:r>
              <a:rPr lang="ru-RU" sz="2200" dirty="0" smtClean="0">
                <a:ea typeface="Verdana" pitchFamily="34" charset="0"/>
                <a:cs typeface="Verdana" pitchFamily="34" charset="0"/>
              </a:rPr>
              <a:t>Отсутствие неликвидов, учет брака</a:t>
            </a:r>
          </a:p>
          <a:p>
            <a:pPr marL="514350" lvl="0" indent="-514350" algn="ctr" defTabSz="360000">
              <a:buClr>
                <a:srgbClr val="D13924"/>
              </a:buClr>
            </a:pPr>
            <a:r>
              <a:rPr lang="ru-RU" sz="2200" dirty="0" smtClean="0">
                <a:ea typeface="Verdana" pitchFamily="34" charset="0"/>
                <a:cs typeface="Verdana" pitchFamily="34" charset="0"/>
              </a:rPr>
              <a:t>Контроль целевого использования МЦ, ДСЕ в производстве</a:t>
            </a:r>
            <a:endParaRPr lang="ru-RU" sz="2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3347864" y="-1827584"/>
            <a:ext cx="2448272" cy="864096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defTabSz="360000">
              <a:buNone/>
            </a:pPr>
            <a:r>
              <a:rPr lang="ru-RU" sz="2500" b="1" u="sng" dirty="0" smtClean="0">
                <a:ea typeface="Verdana" pitchFamily="34" charset="0"/>
                <a:cs typeface="Verdana" pitchFamily="34" charset="0"/>
              </a:rPr>
              <a:t>Производственные цели</a:t>
            </a:r>
          </a:p>
          <a:p>
            <a:pPr algn="ctr" defTabSz="360000">
              <a:buFont typeface="Wingdings" pitchFamily="2" charset="2"/>
              <a:buChar char="ü"/>
            </a:pPr>
            <a:endParaRPr lang="ru-RU" sz="500" b="1" dirty="0" smtClean="0">
              <a:ea typeface="Verdana" pitchFamily="34" charset="0"/>
              <a:cs typeface="Verdana" pitchFamily="34" charset="0"/>
            </a:endParaRPr>
          </a:p>
          <a:p>
            <a:pPr algn="ctr" defTabSz="360000"/>
            <a:r>
              <a:rPr lang="ru-RU" sz="2200" dirty="0" smtClean="0">
                <a:ea typeface="Verdana" pitchFamily="34" charset="0"/>
                <a:cs typeface="Verdana" pitchFamily="34" charset="0"/>
              </a:rPr>
              <a:t>Выполнение заказов в срок</a:t>
            </a:r>
          </a:p>
          <a:p>
            <a:pPr marL="514350" lvl="0" indent="-514350" algn="ctr" defTabSz="360000">
              <a:buClr>
                <a:srgbClr val="D13924"/>
              </a:buClr>
            </a:pPr>
            <a:r>
              <a:rPr lang="ru-RU" sz="2200" dirty="0" smtClean="0">
                <a:ea typeface="Verdana" pitchFamily="34" charset="0"/>
                <a:cs typeface="Verdana" pitchFamily="34" charset="0"/>
              </a:rPr>
              <a:t>Отсутствие дефицита на сборке</a:t>
            </a:r>
          </a:p>
          <a:p>
            <a:pPr marL="514350" lvl="0" indent="-514350" algn="ctr" defTabSz="360000">
              <a:buClr>
                <a:srgbClr val="D13924"/>
              </a:buClr>
            </a:pPr>
            <a:r>
              <a:rPr lang="ru-RU" sz="2200" dirty="0" smtClean="0">
                <a:ea typeface="Verdana" pitchFamily="34" charset="0"/>
                <a:cs typeface="Verdana" pitchFamily="34" charset="0"/>
              </a:rPr>
              <a:t>Сокращение общего времени производства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1101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876256" y="6453336"/>
            <a:ext cx="2133600" cy="365125"/>
          </a:xfrm>
        </p:spPr>
        <p:txBody>
          <a:bodyPr/>
          <a:lstStyle/>
          <a:p>
            <a:fld id="{485F06B0-CE6B-4838-8615-6F667C85AC88}" type="slidenum">
              <a:rPr lang="ru-RU" smtClean="0"/>
              <a:pPr/>
              <a:t>9</a:t>
            </a:fld>
            <a:endParaRPr lang="ru-RU" dirty="0" smtClean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51520" y="125760"/>
            <a:ext cx="5500256" cy="926976"/>
          </a:xfrm>
        </p:spPr>
        <p:txBody>
          <a:bodyPr/>
          <a:lstStyle/>
          <a:p>
            <a:r>
              <a:rPr lang="ru-RU" dirty="0"/>
              <a:t>Хронология внедрения системы </a:t>
            </a:r>
            <a:br>
              <a:rPr lang="ru-RU" dirty="0"/>
            </a:br>
            <a:r>
              <a:rPr lang="ru-RU" dirty="0" smtClean="0"/>
              <a:t>управления </a:t>
            </a:r>
            <a:r>
              <a:rPr lang="ru-RU" dirty="0"/>
              <a:t>производством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656512"/>
              </p:ext>
            </p:extLst>
          </p:nvPr>
        </p:nvGraphicFramePr>
        <p:xfrm>
          <a:off x="179512" y="1446513"/>
          <a:ext cx="8784978" cy="49348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96744"/>
                <a:gridCol w="2088234"/>
              </a:tblGrid>
              <a:tr h="838390">
                <a:tc>
                  <a:txBody>
                    <a:bodyPr/>
                    <a:lstStyle/>
                    <a:p>
                      <a:pPr algn="ctr"/>
                      <a:r>
                        <a:rPr lang="ru-RU" sz="1500" u="none" dirty="0" smtClean="0"/>
                        <a:t>Направления внедрения</a:t>
                      </a:r>
                      <a:endParaRPr lang="ru-RU" sz="15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u="none" kern="1200" dirty="0" smtClean="0"/>
                        <a:t>Начало промышленной эксплуатации</a:t>
                      </a:r>
                      <a:endParaRPr lang="ru-RU" sz="1500" b="1" u="none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479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ru-RU" sz="1500" u="none" kern="1200" baseline="0" dirty="0" smtClean="0"/>
                        <a:t>Выпуск ПТК (количественный учет), планирование и учет в нормо-часах, план отгрузки (Галактика </a:t>
                      </a:r>
                      <a:r>
                        <a:rPr lang="en-US" sz="1500" u="none" kern="1200" baseline="0" dirty="0" smtClean="0"/>
                        <a:t>ERP</a:t>
                      </a:r>
                      <a:r>
                        <a:rPr lang="ru-RU" sz="1500" u="none" kern="1200" baseline="0" dirty="0" smtClean="0"/>
                        <a:t>), директивный плана, календарный план выпуска ГП.  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ru-RU" sz="1500" u="none" kern="1200" baseline="0" dirty="0" smtClean="0"/>
                        <a:t>Отражение исполнения планов на рабочем месте руководителя (Галактика </a:t>
                      </a:r>
                      <a:r>
                        <a:rPr lang="en-US" sz="1500" u="none" kern="1200" baseline="0" dirty="0" smtClean="0"/>
                        <a:t>BI</a:t>
                      </a:r>
                      <a:r>
                        <a:rPr lang="ru-RU" sz="1500" u="none" kern="1200" baseline="0" dirty="0" smtClean="0"/>
                        <a:t>)</a:t>
                      </a:r>
                      <a:endParaRPr lang="ru-RU" sz="150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ru-RU" sz="1500" u="none" dirty="0" smtClean="0"/>
                        <a:t>Апрель 2012г.</a:t>
                      </a:r>
                      <a:endParaRPr lang="ru-RU" sz="1500" u="none" dirty="0"/>
                    </a:p>
                  </a:txBody>
                  <a:tcPr/>
                </a:tc>
              </a:tr>
              <a:tr h="62231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ru-RU" sz="1500" u="none" dirty="0" smtClean="0"/>
                        <a:t>Формирование</a:t>
                      </a:r>
                      <a:r>
                        <a:rPr lang="ru-RU" sz="1500" u="none" baseline="0" dirty="0" smtClean="0"/>
                        <a:t> КТД (состав, этапы сборки, комплектация), графики сборки. </a:t>
                      </a:r>
                      <a:r>
                        <a:rPr lang="ru-RU" sz="1500" u="none" kern="1200" baseline="0" dirty="0" smtClean="0"/>
                        <a:t>Отпуск МЦ в производство.</a:t>
                      </a:r>
                      <a:endParaRPr lang="ru-RU" sz="1500" u="non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ru-RU" sz="1500" u="none" dirty="0" smtClean="0"/>
                        <a:t>Март 2013г.</a:t>
                      </a:r>
                      <a:endParaRPr lang="ru-RU" sz="1500" u="none" dirty="0"/>
                    </a:p>
                  </a:txBody>
                  <a:tcPr/>
                </a:tc>
              </a:tr>
              <a:tr h="168773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ru-RU" sz="1500" u="none" dirty="0" smtClean="0"/>
                        <a:t>Формирование</a:t>
                      </a:r>
                      <a:r>
                        <a:rPr lang="ru-RU" sz="1500" u="none" baseline="0" dirty="0" smtClean="0"/>
                        <a:t> КТД (состав изделий и маршруты изготовления в полном объеме, обработка для расчетов производственной программы.). 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ru-RU" sz="1500" u="none" baseline="0" dirty="0" smtClean="0"/>
                        <a:t>Расчет производственной программы до номенклатурных планов подразделений, оформление выпуска подразделений только на основании расчетов, контроль исполнения номенклатурных планов, расчет потребности в покупных МЦ.</a:t>
                      </a:r>
                      <a:endParaRPr lang="ru-RU" sz="150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ru-RU" sz="1500" u="none" dirty="0" smtClean="0"/>
                        <a:t>Май 2014г.</a:t>
                      </a:r>
                      <a:endParaRPr lang="ru-RU" sz="1500" u="none" dirty="0"/>
                    </a:p>
                  </a:txBody>
                  <a:tcPr/>
                </a:tc>
              </a:tr>
              <a:tr h="83839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ru-RU" sz="1500" u="none" kern="1200" dirty="0" smtClean="0"/>
                        <a:t>Расценка</a:t>
                      </a:r>
                      <a:r>
                        <a:rPr lang="ru-RU" sz="1500" u="none" kern="1200" baseline="0" dirty="0" smtClean="0"/>
                        <a:t> выпуска  подразделений в прямых затратах (материалы, заработная плата, полуфабрикаты), расчет планово-учетной стоимости выпуска готовой продукции</a:t>
                      </a:r>
                      <a:endParaRPr lang="ru-RU" sz="150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ru-RU" sz="1500" u="none" dirty="0" smtClean="0"/>
                        <a:t>Выполняется </a:t>
                      </a:r>
                      <a:endParaRPr lang="ru-RU" sz="1500" u="none" dirty="0" smtClean="0"/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ru-RU" sz="1500" u="none" dirty="0" smtClean="0"/>
                        <a:t>(3-ий</a:t>
                      </a:r>
                      <a:r>
                        <a:rPr lang="ru-RU" sz="1500" u="none" baseline="0" dirty="0" smtClean="0"/>
                        <a:t> квартал </a:t>
                      </a:r>
                      <a:r>
                        <a:rPr lang="ru-RU" sz="1500" u="none" dirty="0" smtClean="0"/>
                        <a:t>2015г</a:t>
                      </a:r>
                      <a:r>
                        <a:rPr lang="ru-RU" sz="1500" u="none" dirty="0" smtClean="0"/>
                        <a:t>.)</a:t>
                      </a:r>
                      <a:endParaRPr lang="ru-RU" sz="1500" u="non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235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C000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857</Words>
  <Application>Microsoft Office PowerPoint</Application>
  <PresentationFormat>Экран (4:3)</PresentationFormat>
  <Paragraphs>182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ОАО  «Уралтрансмаш» - одно из старейших машиностроительных предприятий Урала,  основанное 8 сентября 1817 года.</vt:lpstr>
      <vt:lpstr>Продукция ОАО «Уралтрансмаш»</vt:lpstr>
      <vt:lpstr>Системы учета и планирования</vt:lpstr>
      <vt:lpstr>Хронология внедрения системы Галактика ERP</vt:lpstr>
      <vt:lpstr>Презентация PowerPoint</vt:lpstr>
      <vt:lpstr>Презентация PowerPoint</vt:lpstr>
      <vt:lpstr>Система Галактика АММ. Задачи внедрения</vt:lpstr>
      <vt:lpstr>Хронология внедрения системы  управления производством</vt:lpstr>
      <vt:lpstr>Презентация PowerPoint</vt:lpstr>
      <vt:lpstr>Презентация PowerPoint</vt:lpstr>
    </vt:vector>
  </TitlesOfParts>
  <Company>IBS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Лойко Ольга Францевна</dc:creator>
  <cp:lastModifiedBy>Татаренков</cp:lastModifiedBy>
  <cp:revision>428</cp:revision>
  <dcterms:created xsi:type="dcterms:W3CDTF">2014-01-17T09:23:22Z</dcterms:created>
  <dcterms:modified xsi:type="dcterms:W3CDTF">2015-04-28T13:06:04Z</dcterms:modified>
</cp:coreProperties>
</file>