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86" r:id="rId2"/>
    <p:sldId id="325" r:id="rId3"/>
    <p:sldId id="331" r:id="rId4"/>
    <p:sldId id="330" r:id="rId5"/>
    <p:sldId id="320" r:id="rId6"/>
    <p:sldId id="317" r:id="rId7"/>
    <p:sldId id="323" r:id="rId8"/>
    <p:sldId id="326" r:id="rId9"/>
    <p:sldId id="327" r:id="rId10"/>
    <p:sldId id="329" r:id="rId11"/>
    <p:sldId id="328" r:id="rId12"/>
    <p:sldId id="29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E55300"/>
    <a:srgbClr val="FF0000"/>
    <a:srgbClr val="DE3A00"/>
    <a:srgbClr val="192718"/>
    <a:srgbClr val="191919"/>
    <a:srgbClr val="29272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555" autoAdjust="0"/>
    <p:restoredTop sz="99714" autoAdjust="0"/>
  </p:normalViewPr>
  <p:slideViewPr>
    <p:cSldViewPr>
      <p:cViewPr>
        <p:scale>
          <a:sx n="100" d="100"/>
          <a:sy n="100" d="100"/>
        </p:scale>
        <p:origin x="-10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BF3D3-1BC9-4810-AA1A-BDB851B8DB55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5F325-9C6A-4CD4-8FDF-7B4E04976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E2EFF-6B7D-40F6-A631-F3E9F011989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78175-1C8C-4F67-B86B-4CBF38D26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09E9E-F77B-46C7-A1A3-FBFF1F175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552F4-1B53-4095-A9A1-4DD9A5F35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ADA1A-F38F-43CA-AC46-858C2F0EF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366FF-EE31-4AB3-8097-ED6741E42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7704-FFA4-45D4-A021-077EDE10A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DEE8F-16AD-4CE1-83A6-FD3A71D83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2351B-F1EC-4693-BD8D-4B0A61D8D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5267A-5C81-4B23-90C3-D8CCF37CD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492B6-0B4C-460E-BBEE-D68763F30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35439-B1DF-4914-9593-BCE48A240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55573-62BD-4AB3-A05E-7DC4738B8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4792A2A5-7EFA-419F-92F2-3530B20E1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01275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66"/>
            <a:ext cx="69913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14282" y="1714488"/>
            <a:ext cx="90012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solidFill>
                  <a:schemeClr val="bg1"/>
                </a:solidFill>
              </a:rPr>
              <a:t>оценка и сертификация квалификации по рабочей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cap="all" dirty="0" smtClean="0">
                <a:solidFill>
                  <a:schemeClr val="bg1"/>
                </a:solidFill>
              </a:rPr>
              <a:t>профессии</a:t>
            </a:r>
            <a:r>
              <a:rPr lang="en-US" sz="3600" b="1" cap="all" dirty="0" smtClean="0">
                <a:solidFill>
                  <a:schemeClr val="bg1"/>
                </a:solidFill>
              </a:rPr>
              <a:t>: </a:t>
            </a:r>
            <a:r>
              <a:rPr lang="ru-RU" sz="3600" b="1" cap="all" dirty="0" smtClean="0">
                <a:solidFill>
                  <a:schemeClr val="bg1"/>
                </a:solidFill>
              </a:rPr>
              <a:t>содержание и опыт организации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913" y="117475"/>
            <a:ext cx="7596187" cy="73975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lnSpc>
                <a:spcPts val="2300"/>
              </a:lnSpc>
              <a:defRPr/>
            </a:pPr>
            <a:r>
              <a:rPr lang="ru-RU" sz="2800" b="1" dirty="0" smtClean="0"/>
              <a:t>Особенности </a:t>
            </a:r>
            <a:r>
              <a:rPr lang="ru-RU" sz="2800" b="1" dirty="0" smtClean="0"/>
              <a:t>подготовки «СВАРЩИКОВ» в учебном центре УВЗ</a:t>
            </a:r>
            <a:endParaRPr lang="ru-RU" sz="2800" b="1" dirty="0">
              <a:latin typeface="Ural Vagon Zavod" pitchFamily="50" charset="0"/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282" y="117475"/>
            <a:ext cx="1119218" cy="739757"/>
            <a:chOff x="188513" y="188640"/>
            <a:chExt cx="1144800" cy="864096"/>
          </a:xfrm>
        </p:grpSpPr>
        <p:pic>
          <p:nvPicPr>
            <p:cNvPr id="5129" name="Pictur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9913" y="404664"/>
              <a:ext cx="1126800" cy="6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5128" y="188640"/>
              <a:ext cx="1131570" cy="61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/>
            <p:cNvPicPr>
              <a:picLocks noChangeAspect="1" noChangeArrowheads="1"/>
            </p:cNvPicPr>
            <p:nvPr/>
          </p:nvPicPr>
          <p:blipFill>
            <a:blip r:embed="rId2"/>
            <a:srcRect b="3334"/>
            <a:stretch>
              <a:fillRect/>
            </a:stretch>
          </p:blipFill>
          <p:spPr bwMode="auto">
            <a:xfrm>
              <a:off x="195128" y="312078"/>
              <a:ext cx="1131570" cy="596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188513" y="188640"/>
              <a:ext cx="1144800" cy="864096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214282" y="928670"/>
            <a:ext cx="8786844" cy="5853130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ru-RU" sz="2200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986127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подготовка по модульной программе, разработанной на основе корпоративного профессионального стандарта по профессии «Сварщик»;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lvl="0" indent="450850" eaLnBrk="0" hangingPunct="0">
              <a:buFontTx/>
              <a:buChar char="•"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структура модульной программы включала в себя : корпоративный, технический и 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функциональный виды модулей;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 рамках корпоративного модуля обучающиеся знакомились с миссией предприятия, корпоративной культурой, деятельностью молодежной и профсоюзной организаций;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 ходе образовательного процесса организованы конкурсы профессионального мастерства по профессии «Сварщик»;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lvl="0" indent="450850" eaLnBrk="0" hangingPunct="0">
              <a:buFontTx/>
              <a:buChar char="•"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увеличение практического обучения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(выпуск товарной продукции)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и 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занятия 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на инновационном сварочном оборудовании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социальных партнеров;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•"/>
            </a:pPr>
            <a:r>
              <a:rPr lang="ru-RU" sz="21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преподаватели 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теоретического обучения и 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мастера  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производственного 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обучения прошли повышение профессионально - педагогической 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квалификации.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913" y="117475"/>
            <a:ext cx="7596187" cy="73975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/>
              <a:t>Итоги проведения сертификации</a:t>
            </a:r>
            <a:endParaRPr lang="ru-RU" sz="2800" b="1" dirty="0">
              <a:latin typeface="Ural Vagon Zavod" pitchFamily="50" charset="0"/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282" y="117475"/>
            <a:ext cx="1119218" cy="739757"/>
            <a:chOff x="188513" y="188640"/>
            <a:chExt cx="1144800" cy="864096"/>
          </a:xfrm>
        </p:grpSpPr>
        <p:pic>
          <p:nvPicPr>
            <p:cNvPr id="5129" name="Pictur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9913" y="404664"/>
              <a:ext cx="1126800" cy="6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5128" y="188640"/>
              <a:ext cx="1131570" cy="61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/>
            <p:cNvPicPr>
              <a:picLocks noChangeAspect="1" noChangeArrowheads="1"/>
            </p:cNvPicPr>
            <p:nvPr/>
          </p:nvPicPr>
          <p:blipFill>
            <a:blip r:embed="rId2"/>
            <a:srcRect b="3334"/>
            <a:stretch>
              <a:fillRect/>
            </a:stretch>
          </p:blipFill>
          <p:spPr bwMode="auto">
            <a:xfrm>
              <a:off x="195128" y="312078"/>
              <a:ext cx="1131570" cy="596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188513" y="188640"/>
              <a:ext cx="1144800" cy="864096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214282" y="928670"/>
            <a:ext cx="8786844" cy="5786478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ru-RU" sz="2200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1000108"/>
            <a:ext cx="850112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из 12 участников только - 3 учащихся (25%) подтвердили соответствие требованиям корпоративного профессионального стандарта.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из троих, подтвердивших соответствие, двое ученики Центра подготовки персонала ОАО «НПК Уралвагонзавод» обучающиеся по корпоративной модульной программе в соответствии с исходными принципами построения модели подготовки конкурентоспособных рабочих в условиях промышленных предприятий 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определение уровня конкурентоспособности показало, что в ходе добровольной сертификации «низкий» уровень конкурентоспособности продемонстрировали 16,7% от общего числа участников, «ниже среднего» - 41,6%, «средний» - 16,7 %, «высокий» - 16,7 % (из них половина ученики Центра подготовки персонала) и «высший» уровень – 8,3% (все ученики Центра подготовки персонала).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85875" y="188913"/>
            <a:ext cx="7669213" cy="63976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+mj-lt"/>
              </a:rPr>
              <a:t>ОАО «НПК Уралвагонзавод»</a:t>
            </a:r>
            <a:endParaRPr lang="ru-RU" sz="2800" b="1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27654" name="Группа 16"/>
          <p:cNvGrpSpPr>
            <a:grpSpLocks/>
          </p:cNvGrpSpPr>
          <p:nvPr/>
        </p:nvGrpSpPr>
        <p:grpSpPr bwMode="auto">
          <a:xfrm>
            <a:off x="179388" y="188913"/>
            <a:ext cx="1144587" cy="639762"/>
            <a:chOff x="1043608" y="810997"/>
            <a:chExt cx="1144800" cy="640800"/>
          </a:xfrm>
        </p:grpSpPr>
        <p:pic>
          <p:nvPicPr>
            <p:cNvPr id="27657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43608" y="826423"/>
              <a:ext cx="1131570" cy="61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Прямоугольник 18"/>
            <p:cNvSpPr/>
            <p:nvPr/>
          </p:nvSpPr>
          <p:spPr>
            <a:xfrm>
              <a:off x="1043608" y="810997"/>
              <a:ext cx="1144800" cy="640800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285720" y="2214554"/>
            <a:ext cx="8715406" cy="2428892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cap="all" dirty="0" smtClean="0">
                <a:solidFill>
                  <a:schemeClr val="tx1"/>
                </a:solidFill>
              </a:rPr>
              <a:t>Спасибо за внимание !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913" y="117475"/>
            <a:ext cx="7596187" cy="73975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bIns="36000" anchor="ctr"/>
          <a:lstStyle/>
          <a:p>
            <a:pPr algn="ctr">
              <a:lnSpc>
                <a:spcPts val="2300"/>
              </a:lnSpc>
              <a:defRPr/>
            </a:pPr>
            <a:r>
              <a:rPr lang="ru-RU" sz="2800" b="1" dirty="0" smtClean="0">
                <a:latin typeface="+mj-lt"/>
              </a:rPr>
              <a:t>Блок-схема подготовки конкурентоспособных рабочих</a:t>
            </a:r>
            <a:endParaRPr lang="ru-RU" sz="2800" b="1" dirty="0">
              <a:latin typeface="+mj-lt"/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282" y="117475"/>
            <a:ext cx="1119218" cy="739757"/>
            <a:chOff x="188513" y="188640"/>
            <a:chExt cx="1144800" cy="864096"/>
          </a:xfrm>
        </p:grpSpPr>
        <p:pic>
          <p:nvPicPr>
            <p:cNvPr id="5129" name="Pictur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9913" y="404664"/>
              <a:ext cx="1126800" cy="6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5128" y="188640"/>
              <a:ext cx="1131570" cy="61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/>
            <p:cNvPicPr>
              <a:picLocks noChangeAspect="1" noChangeArrowheads="1"/>
            </p:cNvPicPr>
            <p:nvPr/>
          </p:nvPicPr>
          <p:blipFill>
            <a:blip r:embed="rId2"/>
            <a:srcRect b="3334"/>
            <a:stretch>
              <a:fillRect/>
            </a:stretch>
          </p:blipFill>
          <p:spPr bwMode="auto">
            <a:xfrm>
              <a:off x="195128" y="312078"/>
              <a:ext cx="1131570" cy="596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188513" y="188640"/>
              <a:ext cx="1144800" cy="864096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grpSp>
        <p:nvGrpSpPr>
          <p:cNvPr id="26663" name="Group 39"/>
          <p:cNvGrpSpPr>
            <a:grpSpLocks noChangeAspect="1"/>
          </p:cNvGrpSpPr>
          <p:nvPr/>
        </p:nvGrpSpPr>
        <p:grpSpPr bwMode="auto">
          <a:xfrm>
            <a:off x="357158" y="2950949"/>
            <a:ext cx="1580375" cy="1505005"/>
            <a:chOff x="4426" y="3634"/>
            <a:chExt cx="2054" cy="1956"/>
          </a:xfrm>
        </p:grpSpPr>
        <p:sp>
          <p:nvSpPr>
            <p:cNvPr id="26664" name="Oval 40"/>
            <p:cNvSpPr>
              <a:spLocks noChangeAspect="1" noChangeArrowheads="1"/>
            </p:cNvSpPr>
            <p:nvPr/>
          </p:nvSpPr>
          <p:spPr bwMode="auto">
            <a:xfrm>
              <a:off x="4790" y="4286"/>
              <a:ext cx="1304" cy="130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5" name="Oval 41"/>
            <p:cNvSpPr>
              <a:spLocks noChangeAspect="1" noChangeArrowheads="1"/>
            </p:cNvSpPr>
            <p:nvPr/>
          </p:nvSpPr>
          <p:spPr bwMode="auto">
            <a:xfrm>
              <a:off x="4426" y="3634"/>
              <a:ext cx="1304" cy="130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6" name="Oval 42"/>
            <p:cNvSpPr>
              <a:spLocks noChangeAspect="1" noChangeArrowheads="1"/>
            </p:cNvSpPr>
            <p:nvPr/>
          </p:nvSpPr>
          <p:spPr bwMode="auto">
            <a:xfrm>
              <a:off x="5176" y="3634"/>
              <a:ext cx="1304" cy="130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6667" name="Text Box 43"/>
          <p:cNvSpPr txBox="1">
            <a:spLocks noChangeAspect="1" noChangeArrowheads="1"/>
          </p:cNvSpPr>
          <p:nvPr/>
        </p:nvSpPr>
        <p:spPr bwMode="auto">
          <a:xfrm>
            <a:off x="2071670" y="3286125"/>
            <a:ext cx="1872000" cy="8236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Разработка профессионального стандарта</a:t>
            </a:r>
          </a:p>
        </p:txBody>
      </p:sp>
      <p:sp>
        <p:nvSpPr>
          <p:cNvPr id="26668" name="Text Box 44"/>
          <p:cNvSpPr txBox="1">
            <a:spLocks noChangeAspect="1" noChangeArrowheads="1"/>
          </p:cNvSpPr>
          <p:nvPr/>
        </p:nvSpPr>
        <p:spPr bwMode="auto">
          <a:xfrm>
            <a:off x="4143372" y="3286124"/>
            <a:ext cx="1242000" cy="7710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Разработка модульной программы</a:t>
            </a:r>
          </a:p>
        </p:txBody>
      </p:sp>
      <p:sp>
        <p:nvSpPr>
          <p:cNvPr id="26669" name="Text Box 45"/>
          <p:cNvSpPr txBox="1">
            <a:spLocks noChangeAspect="1" noChangeArrowheads="1"/>
          </p:cNvSpPr>
          <p:nvPr/>
        </p:nvSpPr>
        <p:spPr bwMode="auto">
          <a:xfrm>
            <a:off x="5500694" y="3287142"/>
            <a:ext cx="1928827" cy="78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Организация профессиональной подготовки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7572396" y="3286125"/>
            <a:ext cx="1458000" cy="78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Оценка и сертификация квалификаций</a:t>
            </a:r>
          </a:p>
        </p:txBody>
      </p:sp>
      <p:sp>
        <p:nvSpPr>
          <p:cNvPr id="26671" name="Text Box 47"/>
          <p:cNvSpPr txBox="1">
            <a:spLocks noChangeAspect="1" noChangeArrowheads="1"/>
          </p:cNvSpPr>
          <p:nvPr/>
        </p:nvSpPr>
        <p:spPr bwMode="auto">
          <a:xfrm>
            <a:off x="8143900" y="2643182"/>
            <a:ext cx="445681" cy="3414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ДА</a:t>
            </a:r>
          </a:p>
        </p:txBody>
      </p:sp>
      <p:sp>
        <p:nvSpPr>
          <p:cNvPr id="26672" name="Text Box 48"/>
          <p:cNvSpPr txBox="1">
            <a:spLocks noChangeAspect="1" noChangeArrowheads="1"/>
          </p:cNvSpPr>
          <p:nvPr/>
        </p:nvSpPr>
        <p:spPr bwMode="auto">
          <a:xfrm>
            <a:off x="8126847" y="4429132"/>
            <a:ext cx="517119" cy="3414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НЕТ</a:t>
            </a:r>
          </a:p>
        </p:txBody>
      </p:sp>
      <p:sp>
        <p:nvSpPr>
          <p:cNvPr id="26673" name="Text Box 49"/>
          <p:cNvSpPr txBox="1">
            <a:spLocks noChangeAspect="1" noChangeArrowheads="1"/>
          </p:cNvSpPr>
          <p:nvPr/>
        </p:nvSpPr>
        <p:spPr bwMode="auto">
          <a:xfrm>
            <a:off x="4872330" y="4714884"/>
            <a:ext cx="134274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Изменение модульной программы</a:t>
            </a:r>
          </a:p>
        </p:txBody>
      </p:sp>
      <p:sp>
        <p:nvSpPr>
          <p:cNvPr id="26674" name="Text Box 50"/>
          <p:cNvSpPr txBox="1">
            <a:spLocks noChangeAspect="1" noChangeArrowheads="1"/>
          </p:cNvSpPr>
          <p:nvPr/>
        </p:nvSpPr>
        <p:spPr bwMode="auto">
          <a:xfrm>
            <a:off x="6500826" y="4643446"/>
            <a:ext cx="144585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Изменение организации подготовки</a:t>
            </a:r>
          </a:p>
        </p:txBody>
      </p:sp>
      <p:cxnSp>
        <p:nvCxnSpPr>
          <p:cNvPr id="26675" name="AutoShape 51"/>
          <p:cNvCxnSpPr>
            <a:cxnSpLocks noChangeAspect="1" noChangeShapeType="1"/>
          </p:cNvCxnSpPr>
          <p:nvPr/>
        </p:nvCxnSpPr>
        <p:spPr bwMode="auto">
          <a:xfrm>
            <a:off x="1142976" y="3643314"/>
            <a:ext cx="9195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/>
            <a:tailEnd type="triangle" w="med" len="med"/>
          </a:ln>
        </p:spPr>
      </p:cxnSp>
      <p:cxnSp>
        <p:nvCxnSpPr>
          <p:cNvPr id="26676" name="AutoShape 52"/>
          <p:cNvCxnSpPr>
            <a:cxnSpLocks noChangeAspect="1" noChangeShapeType="1"/>
          </p:cNvCxnSpPr>
          <p:nvPr/>
        </p:nvCxnSpPr>
        <p:spPr bwMode="auto">
          <a:xfrm>
            <a:off x="3949561" y="3714752"/>
            <a:ext cx="180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6677" name="Text Box 53"/>
          <p:cNvSpPr txBox="1">
            <a:spLocks noChangeAspect="1" noChangeArrowheads="1"/>
          </p:cNvSpPr>
          <p:nvPr/>
        </p:nvSpPr>
        <p:spPr bwMode="auto">
          <a:xfrm>
            <a:off x="2143108" y="2786058"/>
            <a:ext cx="1785950" cy="51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Требования рынка труда - заказчика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26678" name="AutoShape 54"/>
          <p:cNvCxnSpPr>
            <a:cxnSpLocks noChangeAspect="1" noChangeShapeType="1"/>
          </p:cNvCxnSpPr>
          <p:nvPr/>
        </p:nvCxnSpPr>
        <p:spPr bwMode="auto">
          <a:xfrm>
            <a:off x="5357818" y="3714752"/>
            <a:ext cx="180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682" name="AutoShape 58"/>
          <p:cNvCxnSpPr>
            <a:cxnSpLocks noChangeAspect="1" noChangeShapeType="1"/>
          </p:cNvCxnSpPr>
          <p:nvPr/>
        </p:nvCxnSpPr>
        <p:spPr bwMode="auto">
          <a:xfrm flipV="1">
            <a:off x="8362950" y="2976561"/>
            <a:ext cx="0" cy="32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683" name="AutoShape 59"/>
          <p:cNvCxnSpPr>
            <a:cxnSpLocks noChangeAspect="1" noChangeShapeType="1"/>
          </p:cNvCxnSpPr>
          <p:nvPr/>
        </p:nvCxnSpPr>
        <p:spPr bwMode="auto">
          <a:xfrm flipV="1">
            <a:off x="8358214" y="4071942"/>
            <a:ext cx="0" cy="360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6684" name="AutoShape 60"/>
          <p:cNvCxnSpPr>
            <a:cxnSpLocks noChangeAspect="1" noChangeShapeType="1"/>
          </p:cNvCxnSpPr>
          <p:nvPr/>
        </p:nvCxnSpPr>
        <p:spPr bwMode="auto">
          <a:xfrm flipH="1">
            <a:off x="4758214" y="5650138"/>
            <a:ext cx="3600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686" name="AutoShape 62"/>
          <p:cNvCxnSpPr>
            <a:cxnSpLocks noChangeAspect="1" noChangeShapeType="1"/>
          </p:cNvCxnSpPr>
          <p:nvPr/>
        </p:nvCxnSpPr>
        <p:spPr bwMode="auto">
          <a:xfrm rot="5400000" flipH="1" flipV="1">
            <a:off x="3994313" y="4863941"/>
            <a:ext cx="1584000" cy="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687" name="AutoShape 63"/>
          <p:cNvCxnSpPr>
            <a:cxnSpLocks noChangeAspect="1" noChangeShapeType="1"/>
          </p:cNvCxnSpPr>
          <p:nvPr/>
        </p:nvCxnSpPr>
        <p:spPr bwMode="auto">
          <a:xfrm rot="10800000">
            <a:off x="1058644" y="1785926"/>
            <a:ext cx="6228000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688" name="AutoShape 64"/>
          <p:cNvCxnSpPr>
            <a:cxnSpLocks noChangeAspect="1" noChangeShapeType="1"/>
          </p:cNvCxnSpPr>
          <p:nvPr/>
        </p:nvCxnSpPr>
        <p:spPr bwMode="auto">
          <a:xfrm flipV="1">
            <a:off x="1071538" y="2583875"/>
            <a:ext cx="0" cy="36280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6689" name="AutoShape 65"/>
          <p:cNvCxnSpPr>
            <a:cxnSpLocks noChangeAspect="1" noChangeShapeType="1"/>
          </p:cNvCxnSpPr>
          <p:nvPr/>
        </p:nvCxnSpPr>
        <p:spPr bwMode="auto">
          <a:xfrm flipV="1">
            <a:off x="1360390" y="2593265"/>
            <a:ext cx="0" cy="36280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6690" name="AutoShape 66"/>
          <p:cNvCxnSpPr>
            <a:cxnSpLocks noChangeAspect="1" noChangeShapeType="1"/>
          </p:cNvCxnSpPr>
          <p:nvPr/>
        </p:nvCxnSpPr>
        <p:spPr bwMode="auto">
          <a:xfrm flipV="1">
            <a:off x="785786" y="2594119"/>
            <a:ext cx="0" cy="36280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6691" name="AutoShape 67"/>
          <p:cNvCxnSpPr>
            <a:cxnSpLocks noChangeAspect="1" noChangeShapeType="1"/>
          </p:cNvCxnSpPr>
          <p:nvPr/>
        </p:nvCxnSpPr>
        <p:spPr bwMode="auto">
          <a:xfrm>
            <a:off x="785786" y="2594973"/>
            <a:ext cx="57460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6692" name="AutoShape 68"/>
          <p:cNvCxnSpPr>
            <a:cxnSpLocks noChangeAspect="1" noChangeShapeType="1"/>
          </p:cNvCxnSpPr>
          <p:nvPr/>
        </p:nvCxnSpPr>
        <p:spPr bwMode="auto">
          <a:xfrm flipV="1">
            <a:off x="1071538" y="1785926"/>
            <a:ext cx="0" cy="79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6693" name="Text Box 69"/>
          <p:cNvSpPr txBox="1">
            <a:spLocks noChangeAspect="1" noChangeArrowheads="1"/>
          </p:cNvSpPr>
          <p:nvPr/>
        </p:nvSpPr>
        <p:spPr bwMode="auto">
          <a:xfrm>
            <a:off x="1285852" y="1428736"/>
            <a:ext cx="5715040" cy="30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Признание на </a:t>
            </a:r>
            <a:r>
              <a:rPr kumimoji="0" lang="ru-RU" sz="14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уровне</a:t>
            </a:r>
            <a:r>
              <a:rPr kumimoji="0" lang="ru-RU" sz="16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предприятия, региона, РФ</a:t>
            </a:r>
            <a:endParaRPr kumimoji="0" lang="ru-RU" sz="3600" b="0" i="0" u="none" strike="noStrike" cap="all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6694" name="Text Box 70"/>
          <p:cNvSpPr txBox="1">
            <a:spLocks noChangeAspect="1" noChangeArrowheads="1"/>
          </p:cNvSpPr>
          <p:nvPr/>
        </p:nvSpPr>
        <p:spPr bwMode="auto">
          <a:xfrm>
            <a:off x="7286644" y="1500174"/>
            <a:ext cx="1571636" cy="64294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2400" rIns="36000" bIns="324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all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Выдача сертификата</a:t>
            </a:r>
          </a:p>
        </p:txBody>
      </p:sp>
      <p:sp>
        <p:nvSpPr>
          <p:cNvPr id="26695" name="AutoShape 71"/>
          <p:cNvSpPr>
            <a:spLocks noChangeAspect="1" noChangeArrowheads="1"/>
          </p:cNvSpPr>
          <p:nvPr/>
        </p:nvSpPr>
        <p:spPr bwMode="auto">
          <a:xfrm>
            <a:off x="1928794" y="2143116"/>
            <a:ext cx="928482" cy="309879"/>
          </a:xfrm>
          <a:prstGeom prst="wedgeRectCallout">
            <a:avLst>
              <a:gd name="adj1" fmla="val -98268"/>
              <a:gd name="adj2" fmla="val 344201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Бизнес</a:t>
            </a:r>
          </a:p>
        </p:txBody>
      </p:sp>
      <p:sp>
        <p:nvSpPr>
          <p:cNvPr id="26696" name="AutoShape 72"/>
          <p:cNvSpPr>
            <a:spLocks noChangeAspect="1" noChangeArrowheads="1"/>
          </p:cNvSpPr>
          <p:nvPr/>
        </p:nvSpPr>
        <p:spPr bwMode="auto">
          <a:xfrm>
            <a:off x="2071670" y="4429132"/>
            <a:ext cx="1825597" cy="500066"/>
          </a:xfrm>
          <a:prstGeom prst="wedgeRectCallout">
            <a:avLst>
              <a:gd name="adj1" fmla="val -94643"/>
              <a:gd name="adj2" fmla="val -119336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Образование</a:t>
            </a:r>
          </a:p>
        </p:txBody>
      </p:sp>
      <p:sp>
        <p:nvSpPr>
          <p:cNvPr id="26697" name="AutoShape 73"/>
          <p:cNvSpPr>
            <a:spLocks noChangeAspect="1" noChangeArrowheads="1"/>
          </p:cNvSpPr>
          <p:nvPr/>
        </p:nvSpPr>
        <p:spPr bwMode="auto">
          <a:xfrm>
            <a:off x="142844" y="4643446"/>
            <a:ext cx="928694" cy="428628"/>
          </a:xfrm>
          <a:prstGeom prst="wedgeRectCallout">
            <a:avLst>
              <a:gd name="adj1" fmla="val -5987"/>
              <a:gd name="adj2" fmla="val -284238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36000" tIns="3600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Власть</a:t>
            </a:r>
            <a:endParaRPr kumimoji="0" lang="ru-RU" sz="4000" b="0" i="0" u="none" strike="noStrike" cap="all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86" name="AutoShape 54"/>
          <p:cNvCxnSpPr>
            <a:cxnSpLocks noChangeAspect="1" noChangeShapeType="1"/>
          </p:cNvCxnSpPr>
          <p:nvPr/>
        </p:nvCxnSpPr>
        <p:spPr bwMode="auto">
          <a:xfrm>
            <a:off x="7429520" y="3714752"/>
            <a:ext cx="180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8" name="AutoShape 58"/>
          <p:cNvCxnSpPr>
            <a:cxnSpLocks noChangeAspect="1" noChangeShapeType="1"/>
            <a:stCxn id="26671" idx="0"/>
          </p:cNvCxnSpPr>
          <p:nvPr/>
        </p:nvCxnSpPr>
        <p:spPr bwMode="auto">
          <a:xfrm rot="16200000" flipV="1">
            <a:off x="8112445" y="2388885"/>
            <a:ext cx="500066" cy="85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92" name="AutoShape 59"/>
          <p:cNvCxnSpPr>
            <a:cxnSpLocks noChangeAspect="1" noChangeShapeType="1"/>
          </p:cNvCxnSpPr>
          <p:nvPr/>
        </p:nvCxnSpPr>
        <p:spPr bwMode="auto">
          <a:xfrm rot="16200000" flipV="1">
            <a:off x="7929587" y="5214949"/>
            <a:ext cx="857256" cy="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100" name="AutoShape 62"/>
          <p:cNvCxnSpPr>
            <a:cxnSpLocks noChangeAspect="1" noChangeShapeType="1"/>
          </p:cNvCxnSpPr>
          <p:nvPr/>
        </p:nvCxnSpPr>
        <p:spPr bwMode="auto">
          <a:xfrm rot="5400000" flipH="1" flipV="1">
            <a:off x="5637389" y="4863941"/>
            <a:ext cx="1584000" cy="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913" y="188913"/>
            <a:ext cx="7596187" cy="8636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Конкурентоспособный рабочий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188913" y="188913"/>
            <a:ext cx="1144587" cy="863600"/>
            <a:chOff x="188513" y="188640"/>
            <a:chExt cx="1144800" cy="864096"/>
          </a:xfrm>
        </p:grpSpPr>
        <p:pic>
          <p:nvPicPr>
            <p:cNvPr id="5129" name="Pictur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9913" y="404664"/>
              <a:ext cx="1126800" cy="6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5128" y="188640"/>
              <a:ext cx="1131570" cy="61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/>
            <p:cNvPicPr>
              <a:picLocks noChangeAspect="1" noChangeArrowheads="1"/>
            </p:cNvPicPr>
            <p:nvPr/>
          </p:nvPicPr>
          <p:blipFill>
            <a:blip r:embed="rId2"/>
            <a:srcRect b="3334"/>
            <a:stretch>
              <a:fillRect/>
            </a:stretch>
          </p:blipFill>
          <p:spPr bwMode="auto">
            <a:xfrm>
              <a:off x="195128" y="312078"/>
              <a:ext cx="1131570" cy="596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188513" y="188640"/>
              <a:ext cx="1144800" cy="864096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142844" y="1214422"/>
            <a:ext cx="8786874" cy="5357850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85720" y="1500174"/>
            <a:ext cx="8501122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700" b="1" dirty="0" smtClean="0">
                <a:solidFill>
                  <a:schemeClr val="bg1"/>
                </a:solidFill>
              </a:rPr>
              <a:t>Выгодные отличия от конкурента (личностные и профессиональные качества); </a:t>
            </a:r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700" b="1" dirty="0" smtClean="0">
                <a:solidFill>
                  <a:schemeClr val="bg1"/>
                </a:solidFill>
              </a:rPr>
              <a:t>Степень соответствия запросу рынка труда;</a:t>
            </a:r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700" b="1" dirty="0" smtClean="0">
                <a:solidFill>
                  <a:schemeClr val="bg1"/>
                </a:solidFill>
              </a:rPr>
              <a:t>Уверенность в своих силах; </a:t>
            </a:r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700" b="1" dirty="0" smtClean="0">
                <a:solidFill>
                  <a:schemeClr val="bg1"/>
                </a:solidFill>
              </a:rPr>
              <a:t>Способность к личностному и профессиональному самосовершенствованию; </a:t>
            </a:r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700" b="1" dirty="0" smtClean="0">
                <a:solidFill>
                  <a:schemeClr val="bg1"/>
                </a:solidFill>
              </a:rPr>
              <a:t>Высокий уровень профессиональных компетенций и профессиональной культуры; </a:t>
            </a:r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700" b="1" dirty="0" smtClean="0">
                <a:solidFill>
                  <a:schemeClr val="bg1"/>
                </a:solidFill>
              </a:rPr>
              <a:t>Презентация себя, как профессионала и своей области профессиональной деятельности.</a:t>
            </a:r>
            <a:endParaRPr lang="ru-RU" sz="2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913" y="188913"/>
            <a:ext cx="7596187" cy="8636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Цели разработки стандарта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188913" y="188913"/>
            <a:ext cx="1144587" cy="863600"/>
            <a:chOff x="188513" y="188640"/>
            <a:chExt cx="1144800" cy="864096"/>
          </a:xfrm>
        </p:grpSpPr>
        <p:pic>
          <p:nvPicPr>
            <p:cNvPr id="5129" name="Pictur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9913" y="404664"/>
              <a:ext cx="1126800" cy="6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5128" y="188640"/>
              <a:ext cx="1131570" cy="61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/>
            <p:cNvPicPr>
              <a:picLocks noChangeAspect="1" noChangeArrowheads="1"/>
            </p:cNvPicPr>
            <p:nvPr/>
          </p:nvPicPr>
          <p:blipFill>
            <a:blip r:embed="rId2"/>
            <a:srcRect b="3334"/>
            <a:stretch>
              <a:fillRect/>
            </a:stretch>
          </p:blipFill>
          <p:spPr bwMode="auto">
            <a:xfrm>
              <a:off x="195128" y="312078"/>
              <a:ext cx="1131570" cy="596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188513" y="188640"/>
              <a:ext cx="1144800" cy="864096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500298" y="1785926"/>
            <a:ext cx="4500594" cy="3857652"/>
            <a:chOff x="6866" y="2726"/>
            <a:chExt cx="7680" cy="7263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6866" y="2727"/>
              <a:ext cx="4535" cy="4535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0011" y="2726"/>
              <a:ext cx="4535" cy="4535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8405" y="5454"/>
              <a:ext cx="4535" cy="4535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214282" y="1571612"/>
            <a:ext cx="2000264" cy="2357454"/>
          </a:xfrm>
          <a:prstGeom prst="wedgeRectCallout">
            <a:avLst>
              <a:gd name="adj1" fmla="val 129695"/>
              <a:gd name="adj2" fmla="val 364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РГППУ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-Урало-Сибирский центр компетенций и квалификаций;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-Научно-образовательный центр профессионально педагогического образования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214282" y="4357694"/>
            <a:ext cx="2770188" cy="1714512"/>
          </a:xfrm>
          <a:prstGeom prst="wedgeRectCallout">
            <a:avLst>
              <a:gd name="adj1" fmla="val 113729"/>
              <a:gd name="adj2" fmla="val -43502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ОАО «НПК Уралвагонзавод»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-Отдел главного сварщика;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-Центр подготовки персонала;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-Руководители, линейный менеджмент и высококвалифицированные рабочие (сварщики) цехов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</a:t>
            </a: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7072330" y="1500174"/>
            <a:ext cx="1841495" cy="2357454"/>
          </a:xfrm>
          <a:prstGeom prst="wedgeRectCallout">
            <a:avLst>
              <a:gd name="adj1" fmla="val -121233"/>
              <a:gd name="adj2" fmla="val 6765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НТТМПС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-Руководство, преподаватели спецдисциплин и мастера п.о. по профессии «Сварщик»;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-Ресурсный центр сварки и автоматики.</a:t>
            </a: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214282" y="1142984"/>
            <a:ext cx="8786844" cy="5500726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ru-RU" sz="2200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28596" y="1214422"/>
            <a:ext cx="857256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определение необходимого уровня квалификации работников определенной профессии для выполнения конкретных (специфических) задач реального производства </a:t>
            </a:r>
            <a:r>
              <a:rPr kumimoji="0" lang="ru-RU" sz="2500" b="1" i="0" u="none" strike="noStrike" cap="all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при приеме на работу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500" b="1" i="0" u="none" strike="noStrik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разработка </a:t>
            </a:r>
            <a:r>
              <a:rPr kumimoji="0" lang="ru-RU" sz="2500" b="1" i="0" u="none" strike="noStrik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на его основе </a:t>
            </a:r>
            <a:r>
              <a:rPr kumimoji="0" lang="ru-RU" sz="2500" b="1" i="0" u="none" strike="noStrike" cap="all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программ профессиональной подготовки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по рабочим профессиям образовательными организациями – социальными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партнерами;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630238" algn="l"/>
              </a:tabLst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разработка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на основе сформированных уровней квалификации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новой </a:t>
            </a:r>
            <a:r>
              <a:rPr kumimoji="0" lang="ru-RU" sz="2500" b="1" i="0" u="none" strike="noStrike" cap="all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системы </a:t>
            </a:r>
            <a:r>
              <a:rPr kumimoji="0" lang="ru-RU" sz="2500" b="1" i="0" u="none" strike="noStrike" cap="all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оплаты труда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, учитывающей специфику работы по конкретной профессии, на конкретном рабочем месте.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913" y="188913"/>
            <a:ext cx="7596187" cy="8636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Рабочая группа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188913" y="188913"/>
            <a:ext cx="1144587" cy="863600"/>
            <a:chOff x="188513" y="188640"/>
            <a:chExt cx="1144800" cy="864096"/>
          </a:xfrm>
        </p:grpSpPr>
        <p:pic>
          <p:nvPicPr>
            <p:cNvPr id="5129" name="Pictur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9913" y="404664"/>
              <a:ext cx="1126800" cy="6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5128" y="188640"/>
              <a:ext cx="1131570" cy="61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/>
            <p:cNvPicPr>
              <a:picLocks noChangeAspect="1" noChangeArrowheads="1"/>
            </p:cNvPicPr>
            <p:nvPr/>
          </p:nvPicPr>
          <p:blipFill>
            <a:blip r:embed="rId2"/>
            <a:srcRect b="3334"/>
            <a:stretch>
              <a:fillRect/>
            </a:stretch>
          </p:blipFill>
          <p:spPr bwMode="auto">
            <a:xfrm>
              <a:off x="195128" y="312078"/>
              <a:ext cx="1131570" cy="596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188513" y="188640"/>
              <a:ext cx="1144800" cy="864096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71406" y="1214422"/>
            <a:ext cx="9001156" cy="5500726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ru-RU" sz="2800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500298" y="1785926"/>
            <a:ext cx="4500594" cy="3857652"/>
            <a:chOff x="6866" y="2726"/>
            <a:chExt cx="7680" cy="7263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6866" y="2727"/>
              <a:ext cx="4535" cy="4535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0011" y="2726"/>
              <a:ext cx="4535" cy="4535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8405" y="5454"/>
              <a:ext cx="4535" cy="4535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214282" y="1571612"/>
            <a:ext cx="2000264" cy="2357454"/>
          </a:xfrm>
          <a:prstGeom prst="wedgeRectCallout">
            <a:avLst>
              <a:gd name="adj1" fmla="val 129695"/>
              <a:gd name="adj2" fmla="val 364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РГППУ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-Урало-Сибирский центр компетенций и квалификаций;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-Научно-образовательный центр профессионально педагогического образования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214282" y="4357694"/>
            <a:ext cx="2770188" cy="1714512"/>
          </a:xfrm>
          <a:prstGeom prst="wedgeRectCallout">
            <a:avLst>
              <a:gd name="adj1" fmla="val 113729"/>
              <a:gd name="adj2" fmla="val -43502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ОАО «НПК Уралвагонзавод»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-Отдел главного сварщика;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-Центр подготовки персонала;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-Руководители, линейный менеджмент и высококвалифицированные рабочие (сварщики) цехов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</a:t>
            </a: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7072330" y="1500174"/>
            <a:ext cx="1841495" cy="2357454"/>
          </a:xfrm>
          <a:prstGeom prst="wedgeRectCallout">
            <a:avLst>
              <a:gd name="adj1" fmla="val -121233"/>
              <a:gd name="adj2" fmla="val 6765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НТТМПС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-Руководство, преподаватели спецдисциплин и мастера п.о. по профессии «Сварщик»;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-Ресурсный центр сварки и автоматики.</a:t>
            </a: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5857884" y="5072074"/>
            <a:ext cx="3071834" cy="1500198"/>
          </a:xfrm>
          <a:prstGeom prst="wedgeRectCallout">
            <a:avLst>
              <a:gd name="adj1" fmla="val -86310"/>
              <a:gd name="adj2" fmla="val -1592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Корпоративный профессиональный стандарт по профессии «Сварщик»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СТО 075189441-789-2014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913" y="188913"/>
            <a:ext cx="7596187" cy="8636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/>
              <a:t>Профессиональный стандарт как  основа образовательной программы</a:t>
            </a:r>
            <a:endParaRPr lang="ru-RU" sz="2800" b="1" dirty="0"/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188913" y="188913"/>
            <a:ext cx="1144587" cy="863600"/>
            <a:chOff x="188513" y="188640"/>
            <a:chExt cx="1144800" cy="864096"/>
          </a:xfrm>
        </p:grpSpPr>
        <p:pic>
          <p:nvPicPr>
            <p:cNvPr id="5129" name="Pictur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9913" y="404664"/>
              <a:ext cx="1126800" cy="6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5128" y="188640"/>
              <a:ext cx="1131570" cy="61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/>
            <p:cNvPicPr>
              <a:picLocks noChangeAspect="1" noChangeArrowheads="1"/>
            </p:cNvPicPr>
            <p:nvPr/>
          </p:nvPicPr>
          <p:blipFill>
            <a:blip r:embed="rId2"/>
            <a:srcRect b="3334"/>
            <a:stretch>
              <a:fillRect/>
            </a:stretch>
          </p:blipFill>
          <p:spPr bwMode="auto">
            <a:xfrm>
              <a:off x="195128" y="312078"/>
              <a:ext cx="1131570" cy="596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188513" y="188640"/>
              <a:ext cx="1144800" cy="864096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142844" y="1142984"/>
            <a:ext cx="8786874" cy="3643338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400" dirty="0" smtClean="0"/>
              <a:t>Профессиональные </a:t>
            </a:r>
            <a:r>
              <a:rPr lang="ru-RU" sz="2400" dirty="0"/>
              <a:t>стандарты описывают перспективные требования к выполнению трудовых функций, </a:t>
            </a:r>
            <a:r>
              <a:rPr lang="ru-RU" sz="2400" dirty="0" smtClean="0"/>
              <a:t>при </a:t>
            </a:r>
            <a:r>
              <a:rPr lang="ru-RU" sz="2400" dirty="0"/>
              <a:t>этом каждая трудовая функция формирует </a:t>
            </a:r>
            <a:r>
              <a:rPr lang="ru-RU" sz="2400" dirty="0" smtClean="0"/>
              <a:t>«единицу </a:t>
            </a:r>
            <a:r>
              <a:rPr lang="ru-RU" sz="2400" dirty="0"/>
              <a:t>профессионального стандарта». Каждая единица профессионального стандарта </a:t>
            </a:r>
            <a:r>
              <a:rPr lang="ru-RU" sz="2400" dirty="0" smtClean="0"/>
              <a:t>описывает 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название трудовой </a:t>
            </a:r>
            <a:r>
              <a:rPr lang="ru-RU" sz="2400" dirty="0" smtClean="0"/>
              <a:t>функции;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действия</a:t>
            </a:r>
            <a:r>
              <a:rPr lang="ru-RU" sz="2400" dirty="0"/>
              <a:t>, обеспечивающие выполнение этой </a:t>
            </a:r>
            <a:r>
              <a:rPr lang="ru-RU" sz="2400" dirty="0" smtClean="0"/>
              <a:t>функции;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характеристики квалификационного </a:t>
            </a:r>
            <a:r>
              <a:rPr lang="ru-RU" sz="2400" dirty="0" smtClean="0"/>
              <a:t>уровня;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требуемые знания и умения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155524" y="4894250"/>
            <a:ext cx="8786874" cy="1785950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400" dirty="0" smtClean="0"/>
              <a:t>Каждая </a:t>
            </a:r>
            <a:r>
              <a:rPr lang="ru-RU" sz="2400" dirty="0"/>
              <a:t>единица профессионального стандарта может быть трансформирована в модуль обучения, при этом результатом обучения по каждой единице </a:t>
            </a:r>
            <a:r>
              <a:rPr lang="ru-RU" sz="2400" dirty="0" smtClean="0"/>
              <a:t>становится </a:t>
            </a:r>
            <a:r>
              <a:rPr lang="ru-RU" sz="2400" dirty="0"/>
              <a:t>та функция, которая подлежит освоению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85875" y="188913"/>
            <a:ext cx="7669213" cy="63976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+mj-lt"/>
              </a:rPr>
              <a:t>Добровольная сертификация</a:t>
            </a:r>
            <a:endParaRPr lang="ru-RU" sz="2800" b="1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179388" y="188913"/>
            <a:ext cx="1144587" cy="639762"/>
            <a:chOff x="1043608" y="810997"/>
            <a:chExt cx="1144800" cy="640800"/>
          </a:xfrm>
        </p:grpSpPr>
        <p:pic>
          <p:nvPicPr>
            <p:cNvPr id="27657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43608" y="826423"/>
              <a:ext cx="1131570" cy="61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Прямоугольник 18"/>
            <p:cNvSpPr/>
            <p:nvPr/>
          </p:nvSpPr>
          <p:spPr>
            <a:xfrm>
              <a:off x="1043608" y="810997"/>
              <a:ext cx="1144800" cy="640800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142844" y="928670"/>
            <a:ext cx="8858312" cy="2357454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100" dirty="0" smtClean="0"/>
              <a:t>16 мая 2014г. в рамках работы </a:t>
            </a:r>
            <a:r>
              <a:rPr lang="en-US" sz="2100" dirty="0" smtClean="0"/>
              <a:t>II </a:t>
            </a:r>
            <a:r>
              <a:rPr lang="ru-RU" sz="2100" dirty="0" smtClean="0"/>
              <a:t>научно-практической конференции ОАО «НПК Уралвагонзавод» «Подготовка конкурентоспособного рабочего как элемент стратегии корпоративного образования» совместно с Уральским федеральным университетом на базе НТТМПС состоялась оценка и сертификация квалификаций обучающихся и выпускников образовательных организаций социальных партнёров по профессии «Сварщик»</a:t>
            </a:r>
            <a:endParaRPr lang="ru-RU" sz="2100" dirty="0">
              <a:solidFill>
                <a:schemeClr val="bg1"/>
              </a:solidFill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2928926" y="3571876"/>
            <a:ext cx="3071834" cy="1500198"/>
          </a:xfrm>
          <a:prstGeom prst="wedgeRectCallout">
            <a:avLst>
              <a:gd name="adj1" fmla="val -23675"/>
              <a:gd name="adj2" fmla="val -5000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Корпоративный профессиональный стандарт по профессии «Сварщик»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СТО 075189441-789-2014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44" y="3429000"/>
            <a:ext cx="235745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Центр подготовки персонала УВЗ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429388" y="3429000"/>
            <a:ext cx="2428892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НТТМПС</a:t>
            </a:r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429388" y="4500570"/>
            <a:ext cx="2428892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НТМТ (обычный поток)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42844" y="4572008"/>
            <a:ext cx="235745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НТМТ (прикладной </a:t>
            </a:r>
            <a:r>
              <a:rPr lang="ru-RU" dirty="0" err="1" smtClean="0"/>
              <a:t>бакалавриат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 bwMode="auto">
          <a:xfrm>
            <a:off x="142844" y="5429264"/>
            <a:ext cx="8786844" cy="1285884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итогам добровольной сертификации 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образовательным 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организациям 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даны 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рекомендации по корректировке содержания образования по профессии «Сварщик»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31" name="Прямая со стрелкой 30"/>
          <p:cNvCxnSpPr>
            <a:stCxn id="22" idx="3"/>
            <a:endCxn id="17" idx="1"/>
          </p:cNvCxnSpPr>
          <p:nvPr/>
        </p:nvCxnSpPr>
        <p:spPr>
          <a:xfrm flipV="1">
            <a:off x="2500298" y="4321975"/>
            <a:ext cx="428628" cy="5731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8" idx="3"/>
            <a:endCxn id="17" idx="1"/>
          </p:cNvCxnSpPr>
          <p:nvPr/>
        </p:nvCxnSpPr>
        <p:spPr>
          <a:xfrm>
            <a:off x="2500298" y="3752166"/>
            <a:ext cx="428628" cy="5698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000760" y="4286256"/>
            <a:ext cx="428628" cy="5698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6000760" y="3714752"/>
            <a:ext cx="428628" cy="5731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4"/>
          <p:cNvSpPr txBox="1">
            <a:spLocks noChangeArrowheads="1"/>
          </p:cNvSpPr>
          <p:nvPr/>
        </p:nvSpPr>
        <p:spPr bwMode="auto">
          <a:xfrm>
            <a:off x="214282" y="5429264"/>
            <a:ext cx="8786844" cy="1000132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ru-RU" sz="2200" dirty="0"/>
          </a:p>
        </p:txBody>
      </p:sp>
      <p:sp>
        <p:nvSpPr>
          <p:cNvPr id="36" name="Rectangle 4"/>
          <p:cNvSpPr txBox="1">
            <a:spLocks noChangeArrowheads="1"/>
          </p:cNvSpPr>
          <p:nvPr/>
        </p:nvSpPr>
        <p:spPr bwMode="auto">
          <a:xfrm>
            <a:off x="214282" y="2786058"/>
            <a:ext cx="8715406" cy="642942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214282" y="4714884"/>
            <a:ext cx="8715406" cy="571504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913" y="117475"/>
            <a:ext cx="7596187" cy="73975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/>
              <a:t>Проведение сертификации</a:t>
            </a:r>
            <a:endParaRPr lang="ru-RU" sz="2800" b="1" dirty="0">
              <a:latin typeface="Ural Vagon Zavod" pitchFamily="50" charset="0"/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282" y="117475"/>
            <a:ext cx="1119218" cy="739757"/>
            <a:chOff x="188513" y="188640"/>
            <a:chExt cx="1144800" cy="864096"/>
          </a:xfrm>
        </p:grpSpPr>
        <p:pic>
          <p:nvPicPr>
            <p:cNvPr id="5129" name="Pictur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9913" y="404664"/>
              <a:ext cx="1126800" cy="6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5128" y="188640"/>
              <a:ext cx="1131570" cy="61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/>
            <p:cNvPicPr>
              <a:picLocks noChangeAspect="1" noChangeArrowheads="1"/>
            </p:cNvPicPr>
            <p:nvPr/>
          </p:nvPicPr>
          <p:blipFill>
            <a:blip r:embed="rId2"/>
            <a:srcRect b="3334"/>
            <a:stretch>
              <a:fillRect/>
            </a:stretch>
          </p:blipFill>
          <p:spPr bwMode="auto">
            <a:xfrm>
              <a:off x="195128" y="312078"/>
              <a:ext cx="1131570" cy="596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188513" y="188640"/>
              <a:ext cx="1144800" cy="864096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214282" y="3571876"/>
            <a:ext cx="8786844" cy="1000132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ru-RU" sz="2200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3571876"/>
            <a:ext cx="85011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/>
            <a:r>
              <a:rPr lang="ru-RU" b="1" dirty="0" smtClean="0">
                <a:solidFill>
                  <a:schemeClr val="bg1"/>
                </a:solidFill>
              </a:rPr>
              <a:t>Комиссия оценивает действия </a:t>
            </a:r>
            <a:r>
              <a:rPr lang="ru-RU" b="1" dirty="0" smtClean="0">
                <a:solidFill>
                  <a:schemeClr val="bg1"/>
                </a:solidFill>
              </a:rPr>
              <a:t>обучаемого по шкале 0-1, где 0 баллов </a:t>
            </a:r>
            <a:r>
              <a:rPr lang="ru-RU" b="1" dirty="0" smtClean="0">
                <a:solidFill>
                  <a:schemeClr val="bg1"/>
                </a:solidFill>
              </a:rPr>
              <a:t>отсутствие </a:t>
            </a:r>
            <a:r>
              <a:rPr lang="ru-RU" b="1" dirty="0" smtClean="0">
                <a:solidFill>
                  <a:schemeClr val="bg1"/>
                </a:solidFill>
              </a:rPr>
              <a:t>признака качественно выполненного задания, а 1 балл – </a:t>
            </a:r>
            <a:r>
              <a:rPr lang="ru-RU" b="1" dirty="0" smtClean="0">
                <a:solidFill>
                  <a:schemeClr val="bg1"/>
                </a:solidFill>
              </a:rPr>
              <a:t> наличие </a:t>
            </a:r>
            <a:r>
              <a:rPr lang="ru-RU" b="1" dirty="0" smtClean="0">
                <a:solidFill>
                  <a:schemeClr val="bg1"/>
                </a:solidFill>
              </a:rPr>
              <a:t>такового.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4786322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Для получения сертификата </a:t>
            </a:r>
            <a:r>
              <a:rPr lang="ru-RU" b="1" dirty="0" smtClean="0">
                <a:solidFill>
                  <a:schemeClr val="bg1"/>
                </a:solidFill>
              </a:rPr>
              <a:t>необходимо </a:t>
            </a:r>
            <a:r>
              <a:rPr lang="ru-RU" b="1" dirty="0" smtClean="0">
                <a:solidFill>
                  <a:schemeClr val="bg1"/>
                </a:solidFill>
              </a:rPr>
              <a:t>набрать не менее 48 баллов.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000364" y="928670"/>
            <a:ext cx="2928958" cy="857256"/>
          </a:xfrm>
          <a:prstGeom prst="ellipse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28992" y="1142984"/>
            <a:ext cx="2091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Сертификация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571472" y="1785926"/>
            <a:ext cx="3500462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Тест </a:t>
            </a:r>
          </a:p>
          <a:p>
            <a:pPr algn="ctr"/>
            <a:r>
              <a:rPr lang="ru-RU" cap="all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cap="all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max-20 </a:t>
            </a: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баллов)</a:t>
            </a:r>
            <a:endParaRPr lang="ru-RU" cap="all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357686" y="1785926"/>
            <a:ext cx="4500594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cap="all" dirty="0" smtClean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cap="all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практическое задание (</a:t>
            </a:r>
            <a:r>
              <a:rPr lang="en-US" cap="all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max-</a:t>
            </a:r>
            <a:r>
              <a:rPr lang="ru-RU" cap="all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4</a:t>
            </a:r>
            <a:r>
              <a:rPr lang="en-US" cap="all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баллов)</a:t>
            </a:r>
            <a:endParaRPr lang="ru-RU" cap="all" dirty="0" smtClean="0">
              <a:solidFill>
                <a:schemeClr val="tx1"/>
              </a:solidFill>
            </a:endParaRPr>
          </a:p>
          <a:p>
            <a:pPr algn="ctr"/>
            <a:endParaRPr lang="ru-RU" cap="all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>
            <a:endCxn id="21" idx="0"/>
          </p:cNvCxnSpPr>
          <p:nvPr/>
        </p:nvCxnSpPr>
        <p:spPr>
          <a:xfrm>
            <a:off x="5929322" y="1357298"/>
            <a:ext cx="678661" cy="4286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8" idx="2"/>
            <a:endCxn id="20" idx="0"/>
          </p:cNvCxnSpPr>
          <p:nvPr/>
        </p:nvCxnSpPr>
        <p:spPr>
          <a:xfrm rot="10800000" flipV="1">
            <a:off x="2321704" y="1357298"/>
            <a:ext cx="678661" cy="4286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28596" y="2786058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Экспертная комиссия: высококвалифицированные, авторитетные </a:t>
            </a:r>
            <a:r>
              <a:rPr lang="ru-RU" b="1" dirty="0" smtClean="0">
                <a:solidFill>
                  <a:schemeClr val="bg1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специалисты УВЗ </a:t>
            </a:r>
            <a:r>
              <a:rPr lang="ru-RU" b="1" dirty="0" smtClean="0">
                <a:solidFill>
                  <a:schemeClr val="bg1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в области сварки </a:t>
            </a:r>
            <a:r>
              <a:rPr lang="ru-RU" b="1" dirty="0" smtClean="0">
                <a:solidFill>
                  <a:schemeClr val="bg1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chemeClr val="bg1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внешние эксперты.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8" y="5572140"/>
          <a:ext cx="8572559" cy="731520"/>
        </p:xfrm>
        <a:graphic>
          <a:graphicData uri="http://schemas.openxmlformats.org/drawingml/2006/table">
            <a:tbl>
              <a:tblPr/>
              <a:tblGrid>
                <a:gridCol w="2571768"/>
                <a:gridCol w="857256"/>
                <a:gridCol w="1000132"/>
                <a:gridCol w="1071570"/>
                <a:gridCol w="1000132"/>
                <a:gridCol w="1071570"/>
                <a:gridCol w="1000131"/>
              </a:tblGrid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Количество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0-10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10-20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20-30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30-40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40-50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50-60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Уровень конкурентоспособности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очень низкий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низкий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ниже среднего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средний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высокий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высший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913" y="117475"/>
            <a:ext cx="7596187" cy="73975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/>
              <a:t>Результаты проведения сертификации</a:t>
            </a:r>
            <a:endParaRPr lang="ru-RU" sz="2800" b="1" dirty="0">
              <a:latin typeface="Ural Vagon Zavod" pitchFamily="50" charset="0"/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282" y="117475"/>
            <a:ext cx="1119218" cy="739757"/>
            <a:chOff x="188513" y="188640"/>
            <a:chExt cx="1144800" cy="864096"/>
          </a:xfrm>
        </p:grpSpPr>
        <p:pic>
          <p:nvPicPr>
            <p:cNvPr id="5129" name="Pictur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9913" y="404664"/>
              <a:ext cx="1126800" cy="6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5128" y="188640"/>
              <a:ext cx="1131570" cy="617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/>
            <p:cNvPicPr>
              <a:picLocks noChangeAspect="1" noChangeArrowheads="1"/>
            </p:cNvPicPr>
            <p:nvPr/>
          </p:nvPicPr>
          <p:blipFill>
            <a:blip r:embed="rId2"/>
            <a:srcRect b="3334"/>
            <a:stretch>
              <a:fillRect/>
            </a:stretch>
          </p:blipFill>
          <p:spPr bwMode="auto">
            <a:xfrm>
              <a:off x="195128" y="312078"/>
              <a:ext cx="1131570" cy="596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188513" y="188640"/>
              <a:ext cx="1144800" cy="864096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214282" y="928670"/>
            <a:ext cx="8786844" cy="5786478"/>
          </a:xfrm>
          <a:prstGeom prst="roundRect">
            <a:avLst>
              <a:gd name="adj" fmla="val 7400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ru-RU" sz="22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57158" y="1248269"/>
          <a:ext cx="8501119" cy="5274380"/>
        </p:xfrm>
        <a:graphic>
          <a:graphicData uri="http://schemas.openxmlformats.org/drawingml/2006/table">
            <a:tbl>
              <a:tblPr/>
              <a:tblGrid>
                <a:gridCol w="2571768"/>
                <a:gridCol w="571504"/>
                <a:gridCol w="1277337"/>
                <a:gridCol w="580051"/>
                <a:gridCol w="1285884"/>
                <a:gridCol w="1071570"/>
                <a:gridCol w="1143005"/>
              </a:tblGrid>
              <a:tr h="450997">
                <a:tc rowSpan="2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Учебное заведение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участника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Выполнение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задания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баллы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Требования безопасности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баллы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Общее кол-во баллов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14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конкуренто-способности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69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Практическое задание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Тест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997"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Нижнетагильский техникум металлообрабатывающих производств и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сервиса </a:t>
                      </a: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(программа НПО)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1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ниже среднего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2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ниже среднего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3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средний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03"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Нижнетагильский машиностроительный техникум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НТИ (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филиал) УрФУ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(программа -СПО)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1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низкий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2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ниже среднего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3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высокий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97"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Нижнетагильский машиностроительный техникум НТИ (филиал) УрФУ (программа – прикладной </a:t>
                      </a:r>
                      <a:r>
                        <a:rPr lang="ru-RU" sz="1400" baseline="0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бакалавриат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1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ниже среднего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2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средний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3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низкий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03"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Центр подготовки персонала ОАО «НПК Уралвагонзавод»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1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высший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2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ниже среднего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3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высокий</a:t>
                      </a:r>
                    </a:p>
                  </a:txBody>
                  <a:tcPr marL="26601" marR="26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Другая 3">
      <a:dk1>
        <a:srgbClr val="000000"/>
      </a:dk1>
      <a:lt1>
        <a:srgbClr val="FFFFFF"/>
      </a:lt1>
      <a:dk2>
        <a:srgbClr val="000000"/>
      </a:dk2>
      <a:lt2>
        <a:srgbClr val="191919"/>
      </a:lt2>
      <a:accent1>
        <a:srgbClr val="000000"/>
      </a:accent1>
      <a:accent2>
        <a:srgbClr val="E55300"/>
      </a:accent2>
      <a:accent3>
        <a:srgbClr val="FFFFFF"/>
      </a:accent3>
      <a:accent4>
        <a:srgbClr val="000000"/>
      </a:accent4>
      <a:accent5>
        <a:srgbClr val="949C4F"/>
      </a:accent5>
      <a:accent6>
        <a:srgbClr val="8A8AB9"/>
      </a:accent6>
      <a:hlink>
        <a:srgbClr val="666699"/>
      </a:hlink>
      <a:folHlink>
        <a:srgbClr val="949C4F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3626</TotalTime>
  <Words>964</Words>
  <Application>Microsoft Office PowerPoint</Application>
  <PresentationFormat>Экран (4:3)</PresentationFormat>
  <Paragraphs>191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Пиксел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Home_NB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 дирекции по персоналу  за 1 квартал 2010 года</dc:title>
  <dc:creator>May_Bee</dc:creator>
  <cp:lastModifiedBy>USER</cp:lastModifiedBy>
  <cp:revision>343</cp:revision>
  <dcterms:created xsi:type="dcterms:W3CDTF">2010-04-27T15:25:04Z</dcterms:created>
  <dcterms:modified xsi:type="dcterms:W3CDTF">2015-04-22T03:51:56Z</dcterms:modified>
</cp:coreProperties>
</file>