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0" r:id="rId2"/>
    <p:sldMasterId id="2147483693" r:id="rId3"/>
  </p:sldMasterIdLst>
  <p:notesMasterIdLst>
    <p:notesMasterId r:id="rId37"/>
  </p:notesMasterIdLst>
  <p:sldIdLst>
    <p:sldId id="25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6" r:id="rId12"/>
    <p:sldId id="287" r:id="rId13"/>
    <p:sldId id="288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5" r:id="rId23"/>
    <p:sldId id="275" r:id="rId24"/>
    <p:sldId id="258" r:id="rId25"/>
    <p:sldId id="259" r:id="rId26"/>
    <p:sldId id="276" r:id="rId27"/>
    <p:sldId id="277" r:id="rId28"/>
    <p:sldId id="278" r:id="rId29"/>
    <p:sldId id="291" r:id="rId30"/>
    <p:sldId id="292" r:id="rId31"/>
    <p:sldId id="279" r:id="rId32"/>
    <p:sldId id="280" r:id="rId33"/>
    <p:sldId id="282" r:id="rId34"/>
    <p:sldId id="283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687"/>
    <a:srgbClr val="F8AEA2"/>
    <a:srgbClr val="CE7356"/>
    <a:srgbClr val="008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2090" autoAdjust="0"/>
  </p:normalViewPr>
  <p:slideViewPr>
    <p:cSldViewPr snapToGrid="0" snapToObjects="1">
      <p:cViewPr varScale="1">
        <p:scale>
          <a:sx n="83" d="100"/>
          <a:sy n="83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"/>
    </p:cViewPr>
  </p:sorterViewPr>
  <p:notesViewPr>
    <p:cSldViewPr snapToGrid="0" snapToObjects="1">
      <p:cViewPr varScale="1">
        <p:scale>
          <a:sx n="89" d="100"/>
          <a:sy n="89" d="100"/>
        </p:scale>
        <p:origin x="263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96310-A7D4-2047-A49E-E30A5D221D5F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402B0-BB21-CE4D-AD30-71BD55ED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2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402B0-BB21-CE4D-AD30-71BD55ED9F2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736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Переход</a:t>
            </a:r>
            <a:r>
              <a:rPr lang="ru-RU" baseline="0" dirty="0" smtClean="0"/>
              <a:t> от пересылки информации к доступу к информации можно сравнить с переходом к доступу в Интернет, когда одна информация становится доступной множеству заинтересованных лиц.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761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Вся информация,</a:t>
            </a:r>
            <a:r>
              <a:rPr lang="ru-RU" baseline="0" dirty="0" smtClean="0"/>
              <a:t> имеющая отношение к изделию, узлу или детали концентрируется в одном месте и легко доступна.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87037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Чертеж</a:t>
            </a:r>
            <a:r>
              <a:rPr lang="ru-RU" baseline="0" dirty="0" smtClean="0"/>
              <a:t> является отчетным документом, потому что </a:t>
            </a:r>
            <a:r>
              <a:rPr lang="en-US" baseline="0" dirty="0" smtClean="0"/>
              <a:t>3D</a:t>
            </a:r>
            <a:r>
              <a:rPr lang="ru-RU" baseline="0" dirty="0" smtClean="0"/>
              <a:t> модель содержит только геометрическую информацию, а технологическая информация (допуски, шероховатость и пр.) содержатся только в чертеже.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89887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Предпосылкой перехода</a:t>
            </a:r>
            <a:r>
              <a:rPr lang="ru-RU" baseline="0" dirty="0" smtClean="0"/>
              <a:t> к проектированию по 3</a:t>
            </a:r>
            <a:r>
              <a:rPr lang="en-US" baseline="0" dirty="0" smtClean="0"/>
              <a:t>D </a:t>
            </a:r>
            <a:r>
              <a:rPr lang="ru-RU" baseline="0" dirty="0" smtClean="0"/>
              <a:t>модели является появление </a:t>
            </a:r>
            <a:r>
              <a:rPr lang="en-US" baseline="0" dirty="0" smtClean="0"/>
              <a:t>PMI</a:t>
            </a:r>
            <a:r>
              <a:rPr lang="ru-RU" baseline="0" dirty="0" smtClean="0"/>
              <a:t>(</a:t>
            </a:r>
            <a:r>
              <a:rPr lang="en-US" baseline="0" dirty="0" smtClean="0"/>
              <a:t>Product Manufacturing Information)</a:t>
            </a:r>
            <a:r>
              <a:rPr lang="ru-RU" baseline="0" dirty="0" smtClean="0"/>
              <a:t>, где модель содержит всю технологическую информацию, которая ранее была только в чертежах.</a:t>
            </a:r>
          </a:p>
          <a:p>
            <a:pPr eaLnBrk="1" hangingPunct="1">
              <a:spcBef>
                <a:spcPct val="0"/>
              </a:spcBef>
            </a:pPr>
            <a:r>
              <a:rPr lang="ru-RU" baseline="0" dirty="0" smtClean="0"/>
              <a:t>Ввиду отсутствия единых стандартов </a:t>
            </a:r>
            <a:r>
              <a:rPr lang="en-US" baseline="0" dirty="0" smtClean="0"/>
              <a:t>3D</a:t>
            </a:r>
            <a:r>
              <a:rPr lang="ru-RU" baseline="0" dirty="0" smtClean="0"/>
              <a:t> проектирования придется разработать их внутри предприятия, а также разработать и внедрить соответствующие </a:t>
            </a:r>
            <a:r>
              <a:rPr lang="ru-RU" baseline="0" dirty="0" err="1" smtClean="0"/>
              <a:t>регламеты</a:t>
            </a:r>
            <a:r>
              <a:rPr lang="ru-RU" baseline="0" dirty="0" smtClean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08026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04169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53116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58685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9012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системном инжиниринге популярна так называемая V – модель, связывающая разные стадии проекта.</a:t>
            </a:r>
          </a:p>
          <a:p>
            <a:r>
              <a:rPr lang="ru-RU" dirty="0" smtClean="0"/>
              <a:t>Рассмотрим самую последнюю фазу проекта – приемочные испытания.</a:t>
            </a:r>
          </a:p>
          <a:p>
            <a:r>
              <a:rPr lang="ru-RU" dirty="0" smtClean="0"/>
              <a:t>На   вопрос  «в  соответствии   с  чем   должны  выполняться приемочные   испытания» напрашивается </a:t>
            </a:r>
          </a:p>
          <a:p>
            <a:r>
              <a:rPr lang="ru-RU" dirty="0" smtClean="0"/>
              <a:t>ответ – «в соответствии с пользовательскими требованиями».  Сразу  </a:t>
            </a:r>
          </a:p>
          <a:p>
            <a:r>
              <a:rPr lang="ru-RU" dirty="0" smtClean="0"/>
              <a:t>становиться  очевидным,   что требования,  разработанные  в самом</a:t>
            </a:r>
          </a:p>
          <a:p>
            <a:r>
              <a:rPr lang="ru-RU" dirty="0" smtClean="0"/>
              <a:t>начале проекта, так или иначе, используются на его самом последнем этапе.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5A3CF-9074-4A65-AB6A-64FD12E81F4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094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Требования к изделию формируются на пользовательском уровне, и на</a:t>
            </a:r>
            <a:r>
              <a:rPr lang="ru-RU" baseline="0" dirty="0" smtClean="0"/>
              <a:t> основании их начинается разработка.</a:t>
            </a:r>
          </a:p>
          <a:p>
            <a:r>
              <a:rPr lang="ru-RU" dirty="0" smtClean="0"/>
              <a:t>На</a:t>
            </a:r>
            <a:r>
              <a:rPr lang="ru-RU" baseline="0" dirty="0" smtClean="0"/>
              <a:t> инженерном уровне изделие разбивается на функциональные системы (трансмиссия, тормозная система, рулевое управление и т.д.)</a:t>
            </a:r>
            <a:br>
              <a:rPr lang="ru-RU" baseline="0" dirty="0" smtClean="0"/>
            </a:br>
            <a:r>
              <a:rPr lang="ru-RU" baseline="0" dirty="0" smtClean="0"/>
              <a:t>Для каждой системы формируются свои требования. </a:t>
            </a:r>
          </a:p>
          <a:p>
            <a:r>
              <a:rPr lang="ru-RU" baseline="0" dirty="0" smtClean="0"/>
              <a:t>Далее система разбивается на подсистемы (механическая, гидравлическая, электрическая, электронная части)</a:t>
            </a:r>
            <a:br>
              <a:rPr lang="ru-RU" baseline="0" dirty="0" smtClean="0"/>
            </a:br>
            <a:r>
              <a:rPr lang="ru-RU" baseline="0" dirty="0" smtClean="0"/>
              <a:t>И конце находится геометрическая модель.</a:t>
            </a:r>
          </a:p>
          <a:p>
            <a:r>
              <a:rPr lang="ru-RU" baseline="0" dirty="0" smtClean="0"/>
              <a:t>Установление связей между уровнями и есть суть системного подхода – любые изменения на верхних уровнях повлечет изменение на нижних уровнях и мы можем это отследить в </a:t>
            </a:r>
            <a:r>
              <a:rPr lang="en-US" baseline="0" dirty="0" smtClean="0"/>
              <a:t>PLM</a:t>
            </a:r>
            <a:r>
              <a:rPr lang="ru-RU" baseline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5A3CF-9074-4A65-AB6A-64FD12E81F4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06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8478">
              <a:defRPr/>
            </a:pPr>
            <a:fld id="{1AA40012-1038-406D-B89C-1DB9433A9B43}" type="slidenum">
              <a:rPr lang="en-US" smtClean="0">
                <a:solidFill>
                  <a:prstClr val="black"/>
                </a:solidFill>
              </a:rPr>
              <a:pPr defTabSz="908478">
                <a:defRPr/>
              </a:pPr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b="1" smtClean="0"/>
          </a:p>
        </p:txBody>
      </p:sp>
    </p:spTree>
    <p:extLst>
      <p:ext uri="{BB962C8B-B14F-4D97-AF65-F5344CB8AC3E}">
        <p14:creationId xmlns:p14="http://schemas.microsoft.com/office/powerpoint/2010/main" val="1155912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C74DA4-42E7-41BF-AE3B-F450C16F2E0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65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8478">
              <a:defRPr/>
            </a:pPr>
            <a:fld id="{F06003FB-7768-427F-BC28-50E44CB4DF6F}" type="slidenum">
              <a:rPr lang="en-US" smtClean="0">
                <a:solidFill>
                  <a:prstClr val="black"/>
                </a:solidFill>
              </a:rPr>
              <a:pPr defTabSz="908478">
                <a:defRPr/>
              </a:pPr>
              <a:t>6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  <a:p>
            <a:pPr eaLnBrk="1" hangingPunct="1"/>
            <a:endParaRPr lang="en-US" b="1" smtClean="0"/>
          </a:p>
        </p:txBody>
      </p:sp>
    </p:spTree>
    <p:extLst>
      <p:ext uri="{BB962C8B-B14F-4D97-AF65-F5344CB8AC3E}">
        <p14:creationId xmlns:p14="http://schemas.microsoft.com/office/powerpoint/2010/main" val="1425678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8478">
              <a:defRPr/>
            </a:pPr>
            <a:fld id="{91EDC5F0-00DA-48BF-AF9E-9D56E8DDD280}" type="slidenum">
              <a:rPr lang="en-US" smtClean="0">
                <a:solidFill>
                  <a:prstClr val="black"/>
                </a:solidFill>
              </a:rPr>
              <a:pPr defTabSz="908478">
                <a:defRPr/>
              </a:pPr>
              <a:t>7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b="1" smtClean="0"/>
          </a:p>
        </p:txBody>
      </p:sp>
    </p:spTree>
    <p:extLst>
      <p:ext uri="{BB962C8B-B14F-4D97-AF65-F5344CB8AC3E}">
        <p14:creationId xmlns:p14="http://schemas.microsoft.com/office/powerpoint/2010/main" val="77680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8478">
              <a:defRPr/>
            </a:pPr>
            <a:fld id="{4C7401F7-2B6D-49FE-A665-AB08911C5BB4}" type="slidenum">
              <a:rPr lang="en-US" smtClean="0">
                <a:solidFill>
                  <a:prstClr val="black"/>
                </a:solidFill>
              </a:rPr>
              <a:pPr defTabSz="908478">
                <a:defRPr/>
              </a:pPr>
              <a:t>8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b="1" smtClean="0"/>
          </a:p>
        </p:txBody>
      </p:sp>
    </p:spTree>
    <p:extLst>
      <p:ext uri="{BB962C8B-B14F-4D97-AF65-F5344CB8AC3E}">
        <p14:creationId xmlns:p14="http://schemas.microsoft.com/office/powerpoint/2010/main" val="138893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традиционном процессе проектирования расчетчики выполняют</a:t>
            </a:r>
            <a:r>
              <a:rPr lang="ru-RU" baseline="0" dirty="0" smtClean="0"/>
              <a:t> вспомогательную функцию проверки.</a:t>
            </a:r>
            <a:br>
              <a:rPr lang="ru-RU" baseline="0" dirty="0" smtClean="0"/>
            </a:br>
            <a:r>
              <a:rPr lang="ru-RU" baseline="0" dirty="0" smtClean="0"/>
              <a:t>При новом подходе расчетчик является генерирующим звеном вместе с конструктором.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F642F-47DB-4243-9CC6-304092F3F645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5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Простейший пример – топологическая оптимизация, когда на основе карты напряжений мы можем оптимизировать форму детали,</a:t>
            </a:r>
            <a:r>
              <a:rPr lang="ru-RU" baseline="0" dirty="0" smtClean="0"/>
              <a:t> убрав материал в ненагруженных местах детали.</a:t>
            </a:r>
          </a:p>
          <a:p>
            <a:r>
              <a:rPr lang="ru-RU" baseline="0" dirty="0" smtClean="0"/>
              <a:t>Основное назначение – уменьшение массы.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F642F-47DB-4243-9CC6-304092F3F645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49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Антенна спроектированная </a:t>
            </a:r>
            <a:r>
              <a:rPr lang="en-US" dirty="0" smtClean="0"/>
              <a:t>NASA</a:t>
            </a:r>
            <a:r>
              <a:rPr lang="ru-RU" dirty="0" smtClean="0"/>
              <a:t> в 60 годах. Элегантная форма и высокая</a:t>
            </a:r>
            <a:r>
              <a:rPr lang="ru-RU" baseline="0" dirty="0" smtClean="0"/>
              <a:t> </a:t>
            </a:r>
            <a:r>
              <a:rPr lang="ru-RU" dirty="0" smtClean="0"/>
              <a:t>эффективность по результатам испытаний.</a:t>
            </a:r>
          </a:p>
          <a:p>
            <a:r>
              <a:rPr lang="ru-RU" dirty="0" smtClean="0"/>
              <a:t>После того, как были разработаны алгоритмы и после анализа многих вариантов, получены такие формы. Несмотря на странность, антенна в 2 раза более эффективна.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F642F-47DB-4243-9CC6-304092F3F645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Чтобы организовать параллельное проектирование, надо обеспечить доступ всех</a:t>
            </a:r>
            <a:r>
              <a:rPr lang="ru-RU" baseline="0" dirty="0" smtClean="0"/>
              <a:t> подразделений</a:t>
            </a:r>
            <a:r>
              <a:rPr lang="ru-RU" dirty="0" smtClean="0"/>
              <a:t> к проектной информации. </a:t>
            </a:r>
          </a:p>
          <a:p>
            <a:r>
              <a:rPr lang="ru-RU" dirty="0" smtClean="0"/>
              <a:t>Информация</a:t>
            </a:r>
            <a:r>
              <a:rPr lang="ru-RU" baseline="0" dirty="0" smtClean="0"/>
              <a:t> должна быть подготовлена и размещена в формате, доступном для работы этого подразделения. </a:t>
            </a:r>
          </a:p>
          <a:p>
            <a:r>
              <a:rPr lang="ru-RU" baseline="0" dirty="0" smtClean="0"/>
              <a:t>Есть 2 пути обеспечения доступности информации: </a:t>
            </a:r>
          </a:p>
          <a:p>
            <a:r>
              <a:rPr lang="ru-RU" baseline="0" dirty="0" smtClean="0"/>
              <a:t>1. оснащение рабочих мест средствами просмотра </a:t>
            </a:r>
            <a:r>
              <a:rPr lang="en-US" baseline="0" dirty="0" smtClean="0"/>
              <a:t>(</a:t>
            </a:r>
            <a:r>
              <a:rPr lang="ru-RU" baseline="0" dirty="0" smtClean="0"/>
              <a:t>3</a:t>
            </a:r>
            <a:r>
              <a:rPr lang="en-US" baseline="0" dirty="0" smtClean="0"/>
              <a:t>D, JT, …)</a:t>
            </a:r>
            <a:r>
              <a:rPr lang="ru-RU" baseline="0" dirty="0" smtClean="0"/>
              <a:t>, что часто дорого</a:t>
            </a:r>
            <a:br>
              <a:rPr lang="ru-RU" baseline="0" dirty="0" smtClean="0"/>
            </a:br>
            <a:r>
              <a:rPr lang="ru-RU" baseline="0" dirty="0" smtClean="0"/>
              <a:t>2. подготовка информации в формате доступном для чтения на ПО в данном подразделении (</a:t>
            </a:r>
            <a:r>
              <a:rPr lang="en-US" baseline="0" dirty="0" smtClean="0"/>
              <a:t>JPEG, XLS, JT, …)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552C0D-E0AF-4910-8BE1-0D7173D9EC2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3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06136"/>
            <a:ext cx="5982629" cy="152771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 </a:t>
            </a:r>
            <a:br>
              <a:rPr lang="ru-RU" dirty="0" smtClean="0"/>
            </a:br>
            <a:r>
              <a:rPr lang="ru-RU" dirty="0" smtClean="0"/>
              <a:t>образец </a:t>
            </a:r>
            <a:r>
              <a:rPr lang="en-US" dirty="0" err="1" smtClean="0"/>
              <a:t>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64459" y="4181707"/>
            <a:ext cx="2653990" cy="139947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Должность Фамилия Имя</a:t>
            </a:r>
          </a:p>
          <a:p>
            <a:r>
              <a:rPr lang="ru-RU" dirty="0" smtClean="0"/>
              <a:t>Должность</a:t>
            </a:r>
          </a:p>
          <a:p>
            <a:r>
              <a:rPr lang="ru-RU" dirty="0" smtClean="0"/>
              <a:t>Подразделение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4459" y="5720730"/>
            <a:ext cx="265399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AFCC905-22C4-BD42-A493-3483A7926835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85800" y="546410"/>
            <a:ext cx="341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dirty="0" smtClean="0">
                <a:solidFill>
                  <a:schemeClr val="bg1"/>
                </a:solidFill>
              </a:rPr>
              <a:t>Компьютерные</a:t>
            </a:r>
            <a:r>
              <a:rPr lang="ru-RU" sz="1400" b="0" baseline="0" dirty="0" smtClean="0">
                <a:solidFill>
                  <a:schemeClr val="bg1"/>
                </a:solidFill>
              </a:rPr>
              <a:t> технологии</a:t>
            </a:r>
          </a:p>
          <a:p>
            <a:r>
              <a:rPr lang="ru-RU" sz="1400" b="0" baseline="0" dirty="0" smtClean="0">
                <a:solidFill>
                  <a:schemeClr val="bg1"/>
                </a:solidFill>
              </a:rPr>
              <a:t>в инженерном деле</a:t>
            </a:r>
            <a:endParaRPr lang="ru-RU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87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DCBA-29A0-EB45-A147-C9D2F7B3C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57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DCBA-29A0-EB45-A147-C9D2F7B3C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4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41438"/>
            <a:ext cx="4629150" cy="45196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DCBA-29A0-EB45-A147-C9D2F7B3C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479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49298"/>
            <a:ext cx="4629150" cy="451175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DCBA-29A0-EB45-A147-C9D2F7B3C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279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DCBA-29A0-EB45-A147-C9D2F7B3C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02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405053"/>
            <a:ext cx="1971675" cy="4771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DCBA-29A0-EB45-A147-C9D2F7B3C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752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5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173"/>
            <a:ext cx="7772400" cy="86994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131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86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1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Wingdings" charset="2"/>
              <a:buChar char="§"/>
              <a:defRPr/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DCBA-29A0-EB45-A147-C9D2F7B3C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7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86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5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37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22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30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50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9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80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86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7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62976"/>
            <a:ext cx="7886700" cy="187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AAFCC905-22C4-BD42-A493-3483A7926835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6FDCBA-29A0-EB45-A147-C9D2F7B3CA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009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CA3DA-F12B-4FD6-B57A-04F36F7B50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436A9-E209-4C43-BA4B-C62F597DF6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72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AA039-EF94-4343-A9F2-7FC08DFD47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C059F-88A0-4437-81D9-DDE55795A7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59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E742C-50F6-4644-82E4-A00E600796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9B1BE-61FB-45E5-8822-A4EF8568EF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82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548CA-2571-47D4-9549-E72CE69F27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E1DED-6096-4DA9-A0FB-9AD4026300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48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55CB-C6AE-433E-8F3C-49135D6D1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358C2-577E-4C51-A580-9FDC816929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7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A970-E601-4B11-86FD-6E82931661C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66A95-C6FE-4309-BC94-E4BDA76A54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213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A9C62-33EC-43F8-9F6E-20EB666F09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63512-C020-458D-8E0E-137B9992D8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72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CFFA-F502-49C3-87D2-2505F9F7C0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2ABE9-FAB0-491B-AAEC-723526BBB0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61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484B7-2D0A-4797-AC95-174F43B82F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E69AE-6AE5-43D7-B762-5537CA56FA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3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B8D94-FFEB-418F-9A80-9A38D4BA80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3FB4D-DF17-4FBE-9195-1BB7FCADF9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1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C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62976"/>
            <a:ext cx="7886700" cy="187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AAFCC905-22C4-BD42-A493-3483A7926835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6FDCBA-29A0-EB45-A147-C9D2F7B3CA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729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03976-74CF-476A-BD7C-F6503F6186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7CB2-E9D9-47F6-ADA4-C92EDF58F4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49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72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CA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62976"/>
            <a:ext cx="7886700" cy="187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AAFCC905-22C4-BD42-A493-3483A7926835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6FDCBA-29A0-EB45-A147-C9D2F7B3CA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76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C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62976"/>
            <a:ext cx="7886700" cy="187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AAFCC905-22C4-BD42-A493-3483A7926835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6FDCBA-29A0-EB45-A147-C9D2F7B3CA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41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CA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62976"/>
            <a:ext cx="7886700" cy="187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AAFCC905-22C4-BD42-A493-3483A7926835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6FDCBA-29A0-EB45-A147-C9D2F7B3CA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04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DCBA-29A0-EB45-A147-C9D2F7B3C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76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DCBA-29A0-EB45-A147-C9D2F7B3C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10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12234"/>
            <a:ext cx="5794452" cy="981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err="1" smtClean="0"/>
              <a:t>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94624"/>
            <a:ext cx="7886700" cy="4582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списка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11229" y="6356350"/>
            <a:ext cx="14998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CC905-22C4-BD42-A493-3483A7926835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284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3912" y="6356351"/>
            <a:ext cx="6314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FDCBA-29A0-EB45-A147-C9D2F7B3CA9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28650" y="6385023"/>
            <a:ext cx="1583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8DD2"/>
                </a:solidFill>
              </a:rPr>
              <a:t>www.plm-ural.ru</a:t>
            </a:r>
            <a:endParaRPr lang="ru-RU" sz="1400" dirty="0">
              <a:solidFill>
                <a:srgbClr val="008D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8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6" r:id="rId5"/>
    <p:sldLayoutId id="2147483675" r:id="rId6"/>
    <p:sldLayoutId id="2147483677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8" r:id="rId16"/>
    <p:sldLayoutId id="2147483679" r:id="rId1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008DD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C67E2-ECF7-4C02-9297-9BC4FD1B99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FDCA6-D5EF-463F-92FE-0072EB0737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1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2A1F2F-DF59-4435-9382-86321770DD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D01017-63FF-4650-9D1E-4474B187FC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9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gif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file:///D:\wwn\Demo\PLM\train-video-1.wmv" TargetMode="External"/><Relationship Id="rId7" Type="http://schemas.openxmlformats.org/officeDocument/2006/relationships/image" Target="../media/image19.png"/><Relationship Id="rId2" Type="http://schemas.openxmlformats.org/officeDocument/2006/relationships/video" Target="file:///D:\wwn\Demo\PLM\train-simulation-angleview-1.wmv" TargetMode="External"/><Relationship Id="rId1" Type="http://schemas.microsoft.com/office/2007/relationships/media" Target="file:///D:\wwn\Demo\PLM\train-simulation-angleview-1.wmv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0.xml"/><Relationship Id="rId4" Type="http://schemas.openxmlformats.org/officeDocument/2006/relationships/video" Target="file:///D:\wwn\Demo\PLM\train-video-1.wm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file:///D:\wwn\Demo\PLM\cs_temp_heating.wmv" TargetMode="External"/><Relationship Id="rId7" Type="http://schemas.openxmlformats.org/officeDocument/2006/relationships/slideLayout" Target="../slideLayouts/slideLayout10.xml"/><Relationship Id="rId2" Type="http://schemas.openxmlformats.org/officeDocument/2006/relationships/video" Target="file:///D:\wwn\Demo\PLM\casting.wmv" TargetMode="External"/><Relationship Id="rId1" Type="http://schemas.microsoft.com/office/2007/relationships/media" Target="file:///D:\wwn\Demo\PLM\casting.wmv" TargetMode="External"/><Relationship Id="rId6" Type="http://schemas.openxmlformats.org/officeDocument/2006/relationships/video" Target="file:///D:\wwn\Demo\PLM\snap_through_02_compressed.wmv" TargetMode="External"/><Relationship Id="rId11" Type="http://schemas.openxmlformats.org/officeDocument/2006/relationships/image" Target="../media/image27.png"/><Relationship Id="rId5" Type="http://schemas.microsoft.com/office/2007/relationships/media" Target="file:///D:\wwn\Demo\PLM\snap_through_02_compressed.wmv" TargetMode="External"/><Relationship Id="rId10" Type="http://schemas.openxmlformats.org/officeDocument/2006/relationships/image" Target="../media/image26.png"/><Relationship Id="rId4" Type="http://schemas.openxmlformats.org/officeDocument/2006/relationships/video" Target="file:///D:\wwn\Demo\PLM\cs_temp_heating.wmv" TargetMode="Externa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>
              <a:spcAft>
                <a:spcPts val="0"/>
              </a:spcAft>
              <a:tabLst>
                <a:tab pos="14097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Конструкторско-технологическая подготовка и управление жизненным циклом изделия (PLM) на современном производстве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564459" y="4181707"/>
            <a:ext cx="2526246" cy="1399479"/>
          </a:xfrm>
        </p:spPr>
        <p:txBody>
          <a:bodyPr/>
          <a:lstStyle/>
          <a:p>
            <a:r>
              <a:rPr lang="ru-RU" dirty="0" smtClean="0"/>
              <a:t>Власов Владимир Николаевич</a:t>
            </a:r>
          </a:p>
          <a:p>
            <a:r>
              <a:rPr lang="ru-RU" dirty="0"/>
              <a:t>Т</a:t>
            </a:r>
            <a:r>
              <a:rPr lang="ru-RU" dirty="0" smtClean="0"/>
              <a:t>ехнический директор</a:t>
            </a:r>
          </a:p>
          <a:p>
            <a:r>
              <a:rPr lang="ru-RU" dirty="0" smtClean="0"/>
              <a:t>ГК «ПЛМ Урал»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6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9992" y="1261333"/>
            <a:ext cx="4107806" cy="384756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Топологическая оптимизация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0871" y="312321"/>
            <a:ext cx="7566047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ED7D31"/>
              </a:buClr>
              <a:buSzPct val="80000"/>
              <a:tabLst>
                <a:tab pos="300038" algn="l"/>
              </a:tabLst>
              <a:defRPr/>
            </a:pPr>
            <a:r>
              <a:rPr lang="ru-RU" sz="2100" dirty="0">
                <a:solidFill>
                  <a:prstClr val="black"/>
                </a:solidFill>
                <a:latin typeface="Arial Black" pitchFamily="34" charset="0"/>
              </a:rPr>
              <a:t>	</a:t>
            </a:r>
            <a:r>
              <a:rPr lang="ru-RU" sz="2800" b="1" dirty="0" smtClean="0">
                <a:solidFill>
                  <a:srgbClr val="008DD2"/>
                </a:solidFill>
              </a:rPr>
              <a:t>Новый </a:t>
            </a:r>
            <a:r>
              <a:rPr lang="ru-RU" sz="2800" b="1" dirty="0">
                <a:solidFill>
                  <a:srgbClr val="008DD2"/>
                </a:solidFill>
              </a:rPr>
              <a:t>подход к проектированию </a:t>
            </a:r>
            <a:r>
              <a:rPr lang="en-US" sz="2800" b="1" dirty="0">
                <a:solidFill>
                  <a:srgbClr val="008DD2"/>
                </a:solidFill>
              </a:rPr>
              <a:t>- SDPD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9" y="2074304"/>
            <a:ext cx="4998738" cy="3740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68" y="2257829"/>
            <a:ext cx="3845846" cy="220174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98512" y="4752545"/>
            <a:ext cx="2757028" cy="3847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prstClr val="black"/>
                </a:solidFill>
              </a:rPr>
              <a:t>Уменьшение массы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32712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5" y="2627930"/>
            <a:ext cx="4389881" cy="24056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31138" y="1458997"/>
            <a:ext cx="5934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Пример проектирования антенны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27617" y="6005723"/>
            <a:ext cx="3362325" cy="47863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prstClr val="black"/>
                </a:solidFill>
              </a:rPr>
              <a:t>Generative design</a:t>
            </a:r>
            <a:r>
              <a:rPr lang="ru-RU" sz="3300" dirty="0">
                <a:solidFill>
                  <a:prstClr val="black"/>
                </a:solidFill>
              </a:rPr>
              <a:t> </a:t>
            </a:r>
            <a:br>
              <a:rPr lang="ru-RU" sz="33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</a:rPr>
              <a:t>Пример от </a:t>
            </a:r>
            <a:r>
              <a:rPr lang="en-US" sz="2400" dirty="0">
                <a:solidFill>
                  <a:prstClr val="black"/>
                </a:solidFill>
              </a:rPr>
              <a:t>Jeff </a:t>
            </a:r>
            <a:r>
              <a:rPr lang="en-US" sz="2400" dirty="0" err="1">
                <a:solidFill>
                  <a:prstClr val="black"/>
                </a:solidFill>
              </a:rPr>
              <a:t>Kovalski</a:t>
            </a:r>
            <a:endParaRPr lang="en-US" sz="2400" dirty="0">
              <a:solidFill>
                <a:prstClr val="black"/>
              </a:solidFill>
            </a:endParaRPr>
          </a:p>
          <a:p>
            <a:endParaRPr lang="ru-RU" sz="33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4776" y="5235804"/>
            <a:ext cx="36406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prstClr val="black"/>
                </a:solidFill>
              </a:rPr>
              <a:t>Инженерный проект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56" y="2800995"/>
            <a:ext cx="4437450" cy="19436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70067" y="5235804"/>
            <a:ext cx="38191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prstClr val="black"/>
                </a:solidFill>
              </a:rPr>
              <a:t>Вариант на основе расчетов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730532" y="418359"/>
            <a:ext cx="7566047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ED7D31"/>
              </a:buClr>
              <a:buSzPct val="80000"/>
              <a:tabLst>
                <a:tab pos="300038" algn="l"/>
              </a:tabLst>
              <a:defRPr/>
            </a:pPr>
            <a:r>
              <a:rPr lang="ru-RU" sz="2100" dirty="0">
                <a:solidFill>
                  <a:prstClr val="black"/>
                </a:solidFill>
                <a:latin typeface="Arial Black" pitchFamily="34" charset="0"/>
              </a:rPr>
              <a:t>	</a:t>
            </a:r>
            <a:r>
              <a:rPr lang="ru-RU" sz="2800" b="1" dirty="0" smtClean="0">
                <a:solidFill>
                  <a:srgbClr val="008DD2"/>
                </a:solidFill>
              </a:rPr>
              <a:t>Новый </a:t>
            </a:r>
            <a:r>
              <a:rPr lang="ru-RU" sz="2800" b="1" dirty="0">
                <a:solidFill>
                  <a:srgbClr val="008DD2"/>
                </a:solidFill>
              </a:rPr>
              <a:t>подход к проектированию </a:t>
            </a:r>
            <a:r>
              <a:rPr lang="en-US" sz="2800" b="1" dirty="0">
                <a:solidFill>
                  <a:srgbClr val="008DD2"/>
                </a:solidFill>
              </a:rPr>
              <a:t>- SDPD</a:t>
            </a:r>
          </a:p>
        </p:txBody>
      </p:sp>
    </p:spTree>
    <p:extLst>
      <p:ext uri="{BB962C8B-B14F-4D97-AF65-F5344CB8AC3E}">
        <p14:creationId xmlns:p14="http://schemas.microsoft.com/office/powerpoint/2010/main" val="7268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Этапы компьютеризации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28650" y="5195657"/>
            <a:ext cx="7886700" cy="897819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Экономия на организационных издержках. Сокращение согласований, совещаний. Сокращение трудоемкости проектирования. Параллельное проектирование.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66" y="2871608"/>
            <a:ext cx="2007917" cy="1985355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270000" y="2871609"/>
            <a:ext cx="2116273" cy="1985355"/>
            <a:chOff x="1610441" y="2719209"/>
            <a:chExt cx="1585332" cy="148725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103120" y="2719209"/>
              <a:ext cx="292608" cy="2137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496312" y="3042482"/>
              <a:ext cx="292608" cy="2137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810512" y="3118866"/>
              <a:ext cx="292608" cy="2137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203704" y="3490501"/>
              <a:ext cx="292608" cy="2137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10441" y="3603425"/>
              <a:ext cx="292608" cy="2137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642616" y="3845862"/>
              <a:ext cx="292608" cy="2137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011680" y="3992738"/>
              <a:ext cx="292608" cy="2137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903165" y="3390740"/>
              <a:ext cx="292608" cy="2137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6" name="Стрелка вправо 5"/>
          <p:cNvSpPr/>
          <p:nvPr/>
        </p:nvSpPr>
        <p:spPr>
          <a:xfrm>
            <a:off x="4213860" y="3194881"/>
            <a:ext cx="731520" cy="667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808688" y="1357798"/>
            <a:ext cx="713620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  <a:defRPr/>
            </a:pPr>
            <a:r>
              <a:rPr lang="ru-RU" sz="2400" dirty="0" smtClean="0">
                <a:solidFill>
                  <a:srgbClr val="008DD2"/>
                </a:solidFill>
                <a:latin typeface="Verdana" pitchFamily="34" charset="0"/>
                <a:ea typeface="+mj-ea"/>
                <a:cs typeface="+mj-cs"/>
              </a:rPr>
              <a:t>4 </a:t>
            </a:r>
            <a:r>
              <a:rPr lang="ru-RU" sz="2400" dirty="0">
                <a:solidFill>
                  <a:srgbClr val="008DD2"/>
                </a:solidFill>
                <a:latin typeface="Verdana" pitchFamily="34" charset="0"/>
                <a:ea typeface="+mj-ea"/>
                <a:cs typeface="+mj-cs"/>
              </a:rPr>
              <a:t>этап</a:t>
            </a:r>
            <a:r>
              <a:rPr lang="en-US" sz="2400" dirty="0" smtClean="0">
                <a:solidFill>
                  <a:srgbClr val="008DD2"/>
                </a:solidFill>
                <a:latin typeface="Verdana" pitchFamily="34" charset="0"/>
                <a:ea typeface="+mj-ea"/>
                <a:cs typeface="+mj-cs"/>
              </a:rPr>
              <a:t>:</a:t>
            </a:r>
            <a:endParaRPr lang="ru-RU" sz="2400" dirty="0">
              <a:solidFill>
                <a:srgbClr val="008DD2"/>
              </a:solidFill>
              <a:latin typeface="Verdana" pitchFamily="34" charset="0"/>
              <a:ea typeface="+mj-ea"/>
              <a:cs typeface="+mj-cs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2400" dirty="0" smtClean="0">
                <a:solidFill>
                  <a:prstClr val="black"/>
                </a:solidFill>
                <a:latin typeface="Verdana" pitchFamily="34" charset="0"/>
                <a:ea typeface="+mj-ea"/>
                <a:cs typeface="+mj-cs"/>
              </a:rPr>
              <a:t>Организация данных</a:t>
            </a:r>
            <a:endParaRPr lang="ru-RU" sz="2400" dirty="0">
              <a:solidFill>
                <a:prstClr val="black"/>
              </a:solidFill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19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28650" y="527991"/>
            <a:ext cx="5794452" cy="9813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PLM</a:t>
            </a:r>
            <a:r>
              <a:rPr lang="ru-RU" dirty="0" smtClean="0"/>
              <a:t> (</a:t>
            </a:r>
            <a:r>
              <a:rPr lang="en-US" dirty="0" smtClean="0"/>
              <a:t>Product Lifecycle Management)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	Принципы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917701"/>
            <a:ext cx="7886700" cy="342486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Централизация информации</a:t>
            </a:r>
            <a:br>
              <a:rPr lang="ru-RU" dirty="0" smtClean="0"/>
            </a:b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Структуризация и концентрация информации</a:t>
            </a:r>
            <a:br>
              <a:rPr lang="ru-RU" dirty="0" smtClean="0"/>
            </a:b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Электронная модель изделия</a:t>
            </a:r>
            <a:br>
              <a:rPr lang="ru-RU" dirty="0" smtClean="0"/>
            </a:b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Контроль модификаций, опций и ревизий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Движение информации внутри предприятия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63600" y="3088629"/>
            <a:ext cx="1662348" cy="66493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Отдел</a:t>
            </a:r>
          </a:p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планирования</a:t>
            </a:r>
          </a:p>
        </p:txBody>
      </p:sp>
      <p:cxnSp>
        <p:nvCxnSpPr>
          <p:cNvPr id="68" name="Прямая со стрелкой 67"/>
          <p:cNvCxnSpPr/>
          <p:nvPr/>
        </p:nvCxnSpPr>
        <p:spPr bwMode="auto">
          <a:xfrm flipH="1" flipV="1">
            <a:off x="2679639" y="3078413"/>
            <a:ext cx="348933" cy="21273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 bwMode="auto">
          <a:xfrm rot="5400000">
            <a:off x="5801697" y="4224168"/>
            <a:ext cx="1260845" cy="5263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 bwMode="auto">
          <a:xfrm flipH="1">
            <a:off x="2704563" y="3603275"/>
            <a:ext cx="3496645" cy="9793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 bwMode="auto">
          <a:xfrm flipV="1">
            <a:off x="3126800" y="2015491"/>
            <a:ext cx="582041" cy="1905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 bwMode="auto">
          <a:xfrm>
            <a:off x="3166383" y="2318973"/>
            <a:ext cx="2682960" cy="1554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 bwMode="auto">
          <a:xfrm>
            <a:off x="3141461" y="2483176"/>
            <a:ext cx="3090536" cy="9324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 bwMode="auto">
          <a:xfrm>
            <a:off x="3062291" y="2654710"/>
            <a:ext cx="3241544" cy="18326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 bwMode="auto">
          <a:xfrm>
            <a:off x="5337676" y="2335101"/>
            <a:ext cx="974955" cy="9163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 bwMode="auto">
          <a:xfrm rot="5400000">
            <a:off x="6772986" y="4016716"/>
            <a:ext cx="388517" cy="14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 bwMode="auto">
          <a:xfrm>
            <a:off x="2934740" y="2811582"/>
            <a:ext cx="3002570" cy="23413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 bwMode="auto">
          <a:xfrm rot="16200000" flipH="1">
            <a:off x="2296988" y="3342310"/>
            <a:ext cx="2696155" cy="17725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 bwMode="auto">
          <a:xfrm rot="10800000" flipV="1">
            <a:off x="3468751" y="3721668"/>
            <a:ext cx="2803180" cy="15995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 bwMode="auto">
          <a:xfrm rot="5400000">
            <a:off x="6764191" y="5040052"/>
            <a:ext cx="197923" cy="95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 bwMode="auto">
          <a:xfrm rot="5400000">
            <a:off x="4875855" y="3965402"/>
            <a:ext cx="1771048" cy="15012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 bwMode="auto">
          <a:xfrm>
            <a:off x="2525949" y="3561567"/>
            <a:ext cx="3689920" cy="6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 bwMode="auto">
          <a:xfrm>
            <a:off x="4654474" y="2489041"/>
            <a:ext cx="1529140" cy="7990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11" idx="1"/>
            <a:endCxn id="12" idx="3"/>
          </p:cNvCxnSpPr>
          <p:nvPr/>
        </p:nvCxnSpPr>
        <p:spPr bwMode="auto">
          <a:xfrm flipH="1">
            <a:off x="5386833" y="5456512"/>
            <a:ext cx="597574" cy="491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12" idx="1"/>
            <a:endCxn id="9" idx="3"/>
          </p:cNvCxnSpPr>
          <p:nvPr/>
        </p:nvCxnSpPr>
        <p:spPr bwMode="auto">
          <a:xfrm flipH="1" flipV="1">
            <a:off x="3478840" y="5568047"/>
            <a:ext cx="376610" cy="3801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 bwMode="auto">
          <a:xfrm>
            <a:off x="1261922" y="1953088"/>
            <a:ext cx="1813800" cy="61233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buFont typeface="Wingdings" pitchFamily="2" charset="2"/>
              <a:buNone/>
              <a:defRPr/>
            </a:pPr>
            <a:r>
              <a:rPr lang="ru-RU" sz="1600" dirty="0"/>
              <a:t>Конструкторский отдел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6392150" y="3110345"/>
            <a:ext cx="1920240" cy="61233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Технологический отдел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840851" y="1459210"/>
            <a:ext cx="1697316" cy="84460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Отдел инженерных расчетов</a:t>
            </a: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432077" y="4302762"/>
            <a:ext cx="1414716" cy="61233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buFont typeface="Wingdings" pitchFamily="2" charset="2"/>
              <a:buNone/>
              <a:defRPr/>
            </a:pPr>
            <a:r>
              <a:rPr lang="ru-RU" sz="1600" dirty="0"/>
              <a:t>Отдел ЧПУ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993436" y="2052903"/>
            <a:ext cx="1653815" cy="61233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buFont typeface="Wingdings" pitchFamily="2" charset="2"/>
              <a:buNone/>
              <a:defRPr/>
            </a:pPr>
            <a:r>
              <a:rPr lang="ru-RU" sz="1600" dirty="0"/>
              <a:t>Экономический </a:t>
            </a:r>
          </a:p>
          <a:p>
            <a:pPr algn="ctr">
              <a:buClr>
                <a:prstClr val="black"/>
              </a:buClr>
              <a:buFont typeface="Wingdings" pitchFamily="2" charset="2"/>
              <a:buNone/>
              <a:defRPr/>
            </a:pPr>
            <a:r>
              <a:rPr lang="ru-RU" sz="1600" dirty="0"/>
              <a:t>отдел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064124" y="5261880"/>
            <a:ext cx="1414716" cy="61233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Отдел закупок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5984407" y="5150346"/>
            <a:ext cx="1414716" cy="61233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КБ оснастки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3855450" y="5642032"/>
            <a:ext cx="1531383" cy="61233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buFont typeface="Wingdings" pitchFamily="2" charset="2"/>
              <a:buNone/>
              <a:defRPr/>
            </a:pPr>
            <a:r>
              <a:rPr lang="ru-RU" sz="1600" dirty="0"/>
              <a:t>Производство</a:t>
            </a:r>
          </a:p>
        </p:txBody>
      </p:sp>
      <p:pic>
        <p:nvPicPr>
          <p:cNvPr id="123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5567" y="4152885"/>
            <a:ext cx="282600" cy="3144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123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4455" y="3481252"/>
            <a:ext cx="276727" cy="3079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97" name="Прямая со стрелкой 96"/>
          <p:cNvCxnSpPr/>
          <p:nvPr/>
        </p:nvCxnSpPr>
        <p:spPr bwMode="auto">
          <a:xfrm rot="5400000">
            <a:off x="6456309" y="2883421"/>
            <a:ext cx="388516" cy="14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7404" y="4546041"/>
            <a:ext cx="498925" cy="389258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4598" y="4451996"/>
            <a:ext cx="322422" cy="3587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832" y="2754919"/>
            <a:ext cx="276727" cy="3079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0072" y="3436789"/>
            <a:ext cx="276727" cy="3079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776" y="4211707"/>
            <a:ext cx="322422" cy="3587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5567" y="3062834"/>
            <a:ext cx="498925" cy="389258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692" y="3662280"/>
            <a:ext cx="498925" cy="389258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8198" y="2829191"/>
            <a:ext cx="387610" cy="302410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794" y="2888552"/>
            <a:ext cx="387610" cy="302410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6714" y="4586008"/>
            <a:ext cx="353081" cy="577071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7676" y="2221054"/>
            <a:ext cx="353081" cy="577071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2300" y="3346674"/>
            <a:ext cx="353081" cy="577071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984" y="2064284"/>
            <a:ext cx="474745" cy="370393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0786" y="4695163"/>
            <a:ext cx="322422" cy="3587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3903" y="3941747"/>
            <a:ext cx="387610" cy="302410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63104" y="4285652"/>
            <a:ext cx="1662348" cy="66493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buFont typeface="Wingdings" pitchFamily="2" charset="2"/>
              <a:buNone/>
              <a:defRPr/>
            </a:pPr>
            <a:r>
              <a:rPr lang="ru-RU" sz="1600" dirty="0"/>
              <a:t>Коммерческий отдел</a:t>
            </a:r>
          </a:p>
        </p:txBody>
      </p:sp>
    </p:spTree>
    <p:extLst>
      <p:ext uri="{BB962C8B-B14F-4D97-AF65-F5344CB8AC3E}">
        <p14:creationId xmlns:p14="http://schemas.microsoft.com/office/powerpoint/2010/main" val="17839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0" name="Заголовок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Централизация информации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7850" y="2285108"/>
            <a:ext cx="1758893" cy="62220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Конструкторский отдел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77139" y="3316804"/>
            <a:ext cx="1746161" cy="62220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Технологический отдел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40272" y="1533510"/>
            <a:ext cx="1793737" cy="81260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Отдел инженерных расчетов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02693" y="4182901"/>
            <a:ext cx="1555507" cy="62220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Отдел ЧПУ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65319" y="2285108"/>
            <a:ext cx="1692881" cy="62220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Экономический</a:t>
            </a:r>
            <a:br>
              <a:rPr lang="ru-RU" sz="1600" dirty="0"/>
            </a:br>
            <a:r>
              <a:rPr lang="ru-RU" sz="1600" dirty="0"/>
              <a:t>отдел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68435" y="5151736"/>
            <a:ext cx="1555507" cy="62220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Отдел закупок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7896" y="3305218"/>
            <a:ext cx="1555507" cy="62220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Отдел</a:t>
            </a:r>
          </a:p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планирования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54255" y="5168820"/>
            <a:ext cx="1555507" cy="62220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КБ оснастки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03271" y="5479921"/>
            <a:ext cx="1555507" cy="62220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Производство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7575" y="4207875"/>
            <a:ext cx="1555507" cy="62220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prstClr val="black"/>
              </a:buClr>
              <a:defRPr/>
            </a:pPr>
            <a:r>
              <a:rPr lang="ru-RU" sz="1600" dirty="0"/>
              <a:t>Коммерческий отдел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5" r="16566"/>
          <a:stretch>
            <a:fillRect/>
          </a:stretch>
        </p:blipFill>
        <p:spPr bwMode="auto">
          <a:xfrm>
            <a:off x="3716154" y="2880575"/>
            <a:ext cx="1554330" cy="154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Прямая со стрелкой 43"/>
          <p:cNvCxnSpPr>
            <a:endCxn id="5" idx="1"/>
          </p:cNvCxnSpPr>
          <p:nvPr/>
        </p:nvCxnSpPr>
        <p:spPr>
          <a:xfrm>
            <a:off x="5165297" y="3585768"/>
            <a:ext cx="1711842" cy="421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7" idx="1"/>
          </p:cNvCxnSpPr>
          <p:nvPr/>
        </p:nvCxnSpPr>
        <p:spPr>
          <a:xfrm>
            <a:off x="5165296" y="3728456"/>
            <a:ext cx="1737397" cy="7655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5165296" y="4156415"/>
            <a:ext cx="1588959" cy="13235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2670505" y="4156417"/>
            <a:ext cx="1225366" cy="12442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endCxn id="13" idx="3"/>
          </p:cNvCxnSpPr>
          <p:nvPr/>
        </p:nvCxnSpPr>
        <p:spPr>
          <a:xfrm flipH="1">
            <a:off x="2243083" y="4094810"/>
            <a:ext cx="1654564" cy="4241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endCxn id="10" idx="3"/>
          </p:cNvCxnSpPr>
          <p:nvPr/>
        </p:nvCxnSpPr>
        <p:spPr>
          <a:xfrm flipH="1" flipV="1">
            <a:off x="2213404" y="3616318"/>
            <a:ext cx="1589867" cy="21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0786" y="3179599"/>
            <a:ext cx="801172" cy="57755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cxnSp>
        <p:nvCxnSpPr>
          <p:cNvPr id="41" name="Прямая со стрелкой 40"/>
          <p:cNvCxnSpPr>
            <a:endCxn id="8" idx="1"/>
          </p:cNvCxnSpPr>
          <p:nvPr/>
        </p:nvCxnSpPr>
        <p:spPr>
          <a:xfrm flipV="1">
            <a:off x="5165297" y="2596210"/>
            <a:ext cx="1600022" cy="7048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endCxn id="4" idx="3"/>
          </p:cNvCxnSpPr>
          <p:nvPr/>
        </p:nvCxnSpPr>
        <p:spPr>
          <a:xfrm flipH="1" flipV="1">
            <a:off x="2336743" y="2596210"/>
            <a:ext cx="1709326" cy="8721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12" idx="0"/>
          </p:cNvCxnSpPr>
          <p:nvPr/>
        </p:nvCxnSpPr>
        <p:spPr>
          <a:xfrm flipH="1">
            <a:off x="4581025" y="4317960"/>
            <a:ext cx="96435" cy="11619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6" idx="2"/>
          </p:cNvCxnSpPr>
          <p:nvPr/>
        </p:nvCxnSpPr>
        <p:spPr>
          <a:xfrm flipV="1">
            <a:off x="4607316" y="2346111"/>
            <a:ext cx="29825" cy="6861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5589" y="4726645"/>
            <a:ext cx="492501" cy="50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353" y="4507603"/>
            <a:ext cx="751786" cy="54188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21" y="2385175"/>
            <a:ext cx="558352" cy="57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8344" y="4107247"/>
            <a:ext cx="449974" cy="46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6560" y="2686408"/>
            <a:ext cx="759128" cy="54188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3604" y="2335610"/>
            <a:ext cx="492501" cy="50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09886" y="2614034"/>
            <a:ext cx="449974" cy="46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419" y="2379838"/>
            <a:ext cx="932672" cy="84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549" y="3170101"/>
            <a:ext cx="923652" cy="84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44023" y="4484231"/>
            <a:ext cx="467550" cy="7064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7539" y="3916446"/>
            <a:ext cx="801172" cy="57755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9664" y="4631858"/>
            <a:ext cx="801172" cy="57755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68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6732" y="3257815"/>
            <a:ext cx="467550" cy="7064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1242" y="3374796"/>
            <a:ext cx="492501" cy="50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16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525876" y="4113247"/>
            <a:ext cx="4932324" cy="20999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Доступ к информации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Вместо копий рассылаются только уведомления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Информация не имеет копий и всегда актуальна.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Быстрый поиск и доступ к любому документу.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Легкий контроль изменений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Легко организовать параллельное </a:t>
            </a:r>
            <a:r>
              <a:rPr lang="ru-RU" sz="1600" dirty="0" smtClean="0">
                <a:solidFill>
                  <a:schemeClr val="tx1"/>
                </a:solidFill>
              </a:rPr>
              <a:t>проектирование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От пересылки информации к доступу к информации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059897"/>
            <a:ext cx="1998211" cy="183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525876" y="1704390"/>
            <a:ext cx="4932324" cy="2105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Пересылка информации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 сети находится много копий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Информация в некоторых копиях уже неактуальна.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Трудно найти нужный и актуальный документ.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Трудно контролировать изменения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Характерно последовательное проектирование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756253"/>
            <a:ext cx="1998211" cy="184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10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26649" y="4514521"/>
            <a:ext cx="3672408" cy="997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338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2: Структуризация и концентрация информации</a:t>
            </a:r>
            <a:br>
              <a:rPr lang="ru-RU" smtClean="0"/>
            </a:br>
            <a:endParaRPr lang="ru-RU" dirty="0" smtClean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 bwMode="auto">
          <a:xfrm>
            <a:off x="628650" y="1477537"/>
            <a:ext cx="6852712" cy="48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Электронная структура изделия – единое место хранения</a:t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4661" y="2229770"/>
            <a:ext cx="1080120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Изделие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36739" y="2607812"/>
            <a:ext cx="648072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Узел 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14781" y="3039860"/>
            <a:ext cx="540060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дет1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62853" y="3039860"/>
            <a:ext cx="540060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дет2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64931" y="3039860"/>
            <a:ext cx="569840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дет3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36739" y="3363896"/>
            <a:ext cx="702078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Узел 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60775" y="3741938"/>
            <a:ext cx="594066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дет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416859" y="3741938"/>
            <a:ext cx="486054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дет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64931" y="3741938"/>
            <a:ext cx="486054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дет</a:t>
            </a:r>
          </a:p>
        </p:txBody>
      </p:sp>
      <p:cxnSp>
        <p:nvCxnSpPr>
          <p:cNvPr id="28" name="Shape 27"/>
          <p:cNvCxnSpPr>
            <a:stCxn id="6" idx="2"/>
            <a:endCxn id="15" idx="1"/>
          </p:cNvCxnSpPr>
          <p:nvPr/>
        </p:nvCxnSpPr>
        <p:spPr>
          <a:xfrm rot="16200000" flipH="1">
            <a:off x="742673" y="2877842"/>
            <a:ext cx="1026114" cy="16201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hape 33"/>
          <p:cNvCxnSpPr>
            <a:stCxn id="6" idx="2"/>
            <a:endCxn id="7" idx="1"/>
          </p:cNvCxnSpPr>
          <p:nvPr/>
        </p:nvCxnSpPr>
        <p:spPr>
          <a:xfrm rot="16200000" flipH="1">
            <a:off x="1120715" y="2499800"/>
            <a:ext cx="270030" cy="16201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hape 36"/>
          <p:cNvCxnSpPr>
            <a:stCxn id="7" idx="2"/>
            <a:endCxn id="9" idx="0"/>
          </p:cNvCxnSpPr>
          <p:nvPr/>
        </p:nvCxnSpPr>
        <p:spPr>
          <a:xfrm rot="16200000" flipH="1">
            <a:off x="1714781" y="2769830"/>
            <a:ext cx="216024" cy="32403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hape 39"/>
          <p:cNvCxnSpPr>
            <a:stCxn id="15" idx="2"/>
            <a:endCxn id="17" idx="0"/>
          </p:cNvCxnSpPr>
          <p:nvPr/>
        </p:nvCxnSpPr>
        <p:spPr>
          <a:xfrm rot="16200000" flipH="1">
            <a:off x="1741784" y="3525914"/>
            <a:ext cx="162018" cy="27003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hape 36"/>
          <p:cNvCxnSpPr>
            <a:stCxn id="7" idx="2"/>
            <a:endCxn id="10" idx="0"/>
          </p:cNvCxnSpPr>
          <p:nvPr/>
        </p:nvCxnSpPr>
        <p:spPr>
          <a:xfrm rot="16200000" flipH="1">
            <a:off x="2038817" y="2445794"/>
            <a:ext cx="216024" cy="97210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hape 36"/>
          <p:cNvCxnSpPr>
            <a:stCxn id="7" idx="2"/>
            <a:endCxn id="11" idx="0"/>
          </p:cNvCxnSpPr>
          <p:nvPr/>
        </p:nvCxnSpPr>
        <p:spPr>
          <a:xfrm rot="16200000" flipH="1">
            <a:off x="2397301" y="2087310"/>
            <a:ext cx="216024" cy="168907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hape 39"/>
          <p:cNvCxnSpPr>
            <a:stCxn id="15" idx="2"/>
            <a:endCxn id="18" idx="0"/>
          </p:cNvCxnSpPr>
          <p:nvPr/>
        </p:nvCxnSpPr>
        <p:spPr>
          <a:xfrm rot="16200000" flipH="1">
            <a:off x="2092823" y="3174875"/>
            <a:ext cx="162018" cy="97210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hape 39"/>
          <p:cNvCxnSpPr>
            <a:stCxn id="15" idx="2"/>
            <a:endCxn id="19" idx="0"/>
          </p:cNvCxnSpPr>
          <p:nvPr/>
        </p:nvCxnSpPr>
        <p:spPr>
          <a:xfrm rot="16200000" flipH="1">
            <a:off x="2416859" y="2850839"/>
            <a:ext cx="162018" cy="16201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4115" y="4543081"/>
            <a:ext cx="427434" cy="43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9929" y="4597086"/>
            <a:ext cx="577538" cy="416291"/>
          </a:xfrm>
          <a:prstGeom prst="rect">
            <a:avLst/>
          </a:prstGeom>
          <a:noFill/>
          <a:ln w="1587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169" y="4543080"/>
            <a:ext cx="390525" cy="40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" name="Блок-схема: документ 138"/>
          <p:cNvSpPr/>
          <p:nvPr/>
        </p:nvSpPr>
        <p:spPr>
          <a:xfrm>
            <a:off x="2528061" y="4597086"/>
            <a:ext cx="432048" cy="378042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ТП</a:t>
            </a:r>
          </a:p>
        </p:txBody>
      </p:sp>
      <p:pic>
        <p:nvPicPr>
          <p:cNvPr id="1026" name="Picture 2" descr="D:\Реклама\pic4web\main_page\turbine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863" y="4543081"/>
            <a:ext cx="486054" cy="499345"/>
          </a:xfrm>
          <a:prstGeom prst="rect">
            <a:avLst/>
          </a:prstGeom>
          <a:noFill/>
        </p:spPr>
      </p:pic>
      <p:pic>
        <p:nvPicPr>
          <p:cNvPr id="1027" name="Picture 3" descr="D:\Реклама\pic4web\main_page\fluent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8001" y="4576162"/>
            <a:ext cx="454193" cy="458075"/>
          </a:xfrm>
          <a:prstGeom prst="rect">
            <a:avLst/>
          </a:prstGeom>
          <a:noFill/>
        </p:spPr>
      </p:pic>
      <p:cxnSp>
        <p:nvCxnSpPr>
          <p:cNvPr id="144" name="Соединительная линия уступом 143"/>
          <p:cNvCxnSpPr>
            <a:stCxn id="17" idx="2"/>
            <a:endCxn id="1026" idx="0"/>
          </p:cNvCxnSpPr>
          <p:nvPr/>
        </p:nvCxnSpPr>
        <p:spPr>
          <a:xfrm rot="5400000">
            <a:off x="1180789" y="3766063"/>
            <a:ext cx="585119" cy="96891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Соединительная линия уступом 144"/>
          <p:cNvCxnSpPr>
            <a:stCxn id="17" idx="2"/>
            <a:endCxn id="137" idx="0"/>
          </p:cNvCxnSpPr>
          <p:nvPr/>
        </p:nvCxnSpPr>
        <p:spPr>
          <a:xfrm rot="5400000">
            <a:off x="1473692" y="4112970"/>
            <a:ext cx="639124" cy="329110"/>
          </a:xfrm>
          <a:prstGeom prst="bentConnector3">
            <a:avLst>
              <a:gd name="adj1" fmla="val 571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Соединительная линия уступом 147"/>
          <p:cNvCxnSpPr>
            <a:stCxn id="17" idx="2"/>
            <a:endCxn id="1027" idx="0"/>
          </p:cNvCxnSpPr>
          <p:nvPr/>
        </p:nvCxnSpPr>
        <p:spPr>
          <a:xfrm rot="16200000" flipH="1">
            <a:off x="1777352" y="4138417"/>
            <a:ext cx="618200" cy="257290"/>
          </a:xfrm>
          <a:prstGeom prst="bentConnector3">
            <a:avLst>
              <a:gd name="adj1" fmla="val 647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Соединительная линия уступом 153"/>
          <p:cNvCxnSpPr>
            <a:stCxn id="17" idx="2"/>
            <a:endCxn id="136" idx="0"/>
          </p:cNvCxnSpPr>
          <p:nvPr/>
        </p:nvCxnSpPr>
        <p:spPr>
          <a:xfrm rot="16200000" flipH="1">
            <a:off x="2300260" y="3615509"/>
            <a:ext cx="585119" cy="1270025"/>
          </a:xfrm>
          <a:prstGeom prst="bentConnector3">
            <a:avLst>
              <a:gd name="adj1" fmla="val 406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Соединительная линия уступом 156"/>
          <p:cNvCxnSpPr>
            <a:endCxn id="138" idx="0"/>
          </p:cNvCxnSpPr>
          <p:nvPr/>
        </p:nvCxnSpPr>
        <p:spPr>
          <a:xfrm>
            <a:off x="1957806" y="4094901"/>
            <a:ext cx="1737626" cy="44818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Соединительная линия уступом 165"/>
          <p:cNvCxnSpPr>
            <a:stCxn id="17" idx="2"/>
            <a:endCxn id="139" idx="0"/>
          </p:cNvCxnSpPr>
          <p:nvPr/>
        </p:nvCxnSpPr>
        <p:spPr>
          <a:xfrm rot="16200000" flipH="1">
            <a:off x="2031385" y="3884385"/>
            <a:ext cx="639124" cy="78627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Заголовок 4"/>
          <p:cNvSpPr txBox="1">
            <a:spLocks/>
          </p:cNvSpPr>
          <p:nvPr/>
        </p:nvSpPr>
        <p:spPr bwMode="auto">
          <a:xfrm>
            <a:off x="583845" y="5044901"/>
            <a:ext cx="3672408" cy="3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Вся информация связанная с деталью</a:t>
            </a:r>
            <a:endParaRPr lang="ru-RU" sz="4000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8271" y="2445793"/>
            <a:ext cx="4072292" cy="266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MI_1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672" y="2910764"/>
            <a:ext cx="3942678" cy="322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72" y="2910764"/>
            <a:ext cx="4047228" cy="3590117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</a:t>
            </a:r>
            <a:r>
              <a:rPr lang="ru-RU" dirty="0" smtClean="0"/>
              <a:t>Электронная модель изделия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28650" y="1594624"/>
            <a:ext cx="7886700" cy="105479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Математическая 3-х мерная модель – первичный источник информации для всех служб.</a:t>
            </a:r>
            <a:br>
              <a:rPr lang="ru-RU" dirty="0" smtClean="0"/>
            </a:br>
            <a:r>
              <a:rPr lang="ru-RU" i="1" dirty="0" smtClean="0"/>
              <a:t>Электронная модель должна содержать всю технологическую информацию, чтобы заменить чертеж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383094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Существующий процесс проектирования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984740" y="1519834"/>
            <a:ext cx="7256584" cy="1945894"/>
            <a:chOff x="2311088" y="1682496"/>
            <a:chExt cx="4104456" cy="110063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311088" y="1909766"/>
              <a:ext cx="432048" cy="2700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КБ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311088" y="2513099"/>
              <a:ext cx="432048" cy="2700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ТО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013166" y="1909766"/>
              <a:ext cx="1026114" cy="27003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schemeClr val="tx1"/>
                  </a:solidFill>
                </a:rPr>
                <a:t>3</a:t>
              </a:r>
              <a:r>
                <a:rPr lang="en-US" sz="1350" b="1" dirty="0">
                  <a:solidFill>
                    <a:schemeClr val="tx1"/>
                  </a:solidFill>
                </a:rPr>
                <a:t>D</a:t>
              </a:r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039280" y="1909766"/>
              <a:ext cx="864096" cy="2700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chemeClr val="tx1"/>
                  </a:solidFill>
                </a:rPr>
                <a:t>2D</a:t>
              </a:r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903376" y="1909766"/>
              <a:ext cx="648072" cy="27003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chemeClr val="tx1"/>
                  </a:solidFill>
                </a:rPr>
                <a:t>2D</a:t>
              </a:r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903376" y="2496568"/>
              <a:ext cx="1512168" cy="27003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schemeClr val="tx1"/>
                  </a:solidFill>
                </a:rPr>
                <a:t>Технология</a:t>
              </a:r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6343" y="1682496"/>
              <a:ext cx="502613" cy="36228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Выгнутая влево стрелка 1"/>
            <p:cNvSpPr/>
            <p:nvPr/>
          </p:nvSpPr>
          <p:spPr>
            <a:xfrm>
              <a:off x="4847462" y="2207860"/>
              <a:ext cx="216024" cy="29703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tx1"/>
                </a:solidFill>
              </a:endParaRPr>
            </a:p>
          </p:txBody>
        </p:sp>
        <p:sp>
          <p:nvSpPr>
            <p:cNvPr id="3" name="Выгнутая вправо стрелка 2"/>
            <p:cNvSpPr/>
            <p:nvPr/>
          </p:nvSpPr>
          <p:spPr>
            <a:xfrm flipV="1">
              <a:off x="5073931" y="2168383"/>
              <a:ext cx="216024" cy="316772"/>
            </a:xfrm>
            <a:prstGeom prst="curvedLeftArrow">
              <a:avLst>
                <a:gd name="adj1" fmla="val 25000"/>
                <a:gd name="adj2" fmla="val 50000"/>
                <a:gd name="adj3" fmla="val 169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726832" y="4016612"/>
            <a:ext cx="7772400" cy="20324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Отчетный документ – ЧЕРТЕЖ.</a:t>
            </a:r>
          </a:p>
          <a:p>
            <a:pPr marL="214313" indent="-214313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3D </a:t>
            </a:r>
            <a:r>
              <a:rPr lang="ru-RU" dirty="0">
                <a:solidFill>
                  <a:schemeClr val="tx1"/>
                </a:solidFill>
              </a:rPr>
              <a:t>модель является вспомогательным инструментом.</a:t>
            </a:r>
          </a:p>
          <a:p>
            <a:pPr marL="214313" indent="-214313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Согласование проекта 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после изготовления чертежей.</a:t>
            </a:r>
          </a:p>
          <a:p>
            <a:pPr marL="214313" indent="-214313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Все изменения вносятся в чертеж.</a:t>
            </a:r>
          </a:p>
          <a:p>
            <a:pPr marL="214313" indent="-214313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После согласований модель уже не соответствует чертежам, что затрудняет ее использование для создания модификаций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12978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компьютеризации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28650" y="1529420"/>
            <a:ext cx="7740650" cy="94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008DD2"/>
                </a:solidFill>
                <a:ea typeface="+mj-ea"/>
                <a:cs typeface="+mj-cs"/>
              </a:rPr>
              <a:t>1 этап:</a:t>
            </a:r>
            <a:br>
              <a:rPr lang="ru-RU" sz="2800" dirty="0">
                <a:solidFill>
                  <a:srgbClr val="008DD2"/>
                </a:solidFill>
                <a:ea typeface="+mj-ea"/>
                <a:cs typeface="+mj-cs"/>
              </a:rPr>
            </a:br>
            <a:r>
              <a:rPr lang="ru-RU" sz="2800" dirty="0">
                <a:solidFill>
                  <a:prstClr val="black"/>
                </a:solidFill>
                <a:ea typeface="+mj-ea"/>
                <a:cs typeface="+mj-cs"/>
              </a:rPr>
              <a:t>От кульмана к компьютеру</a:t>
            </a:r>
          </a:p>
        </p:txBody>
      </p:sp>
      <p:pic>
        <p:nvPicPr>
          <p:cNvPr id="4100" name="Picture 4" descr="D:\Demo\Demo.ppt\2009\temp\за кульман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905" y="2705894"/>
            <a:ext cx="3557412" cy="235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D:\Demo\Demo.ppt\2009\temp\computerjob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003" y="2705895"/>
            <a:ext cx="2658861" cy="235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49301" y="5301045"/>
            <a:ext cx="6923722" cy="617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rgbClr val="008DD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/>
                </a:solidFill>
                <a:latin typeface="+mn-lt"/>
              </a:rPr>
              <a:t>Чертежи в электронном виде, копирование, хранение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48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9587" y="1744638"/>
            <a:ext cx="2860099" cy="374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346841" y="476304"/>
            <a:ext cx="6902795" cy="652460"/>
          </a:xfrm>
        </p:spPr>
        <p:txBody>
          <a:bodyPr>
            <a:noAutofit/>
          </a:bodyPr>
          <a:lstStyle/>
          <a:p>
            <a:r>
              <a:rPr lang="ru-RU" dirty="0"/>
              <a:t>Проведение изменений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 3D</a:t>
            </a:r>
            <a:r>
              <a:rPr lang="ru-RU" dirty="0"/>
              <a:t> </a:t>
            </a:r>
            <a:r>
              <a:rPr lang="ru-RU" dirty="0" smtClean="0"/>
              <a:t>модели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335" y="2895467"/>
            <a:ext cx="90259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9670" y="1732317"/>
            <a:ext cx="2732504" cy="376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86" y="2978089"/>
            <a:ext cx="942980" cy="112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 bwMode="auto">
          <a:xfrm>
            <a:off x="1523404" y="3616525"/>
            <a:ext cx="267893" cy="482207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latin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899311" y="3538409"/>
            <a:ext cx="267893" cy="482207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latin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725922" y="5975122"/>
            <a:ext cx="6902795" cy="652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rgbClr val="008DD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PMI – </a:t>
            </a:r>
            <a:r>
              <a:rPr lang="en-US" sz="2400" dirty="0" smtClean="0"/>
              <a:t>Product </a:t>
            </a:r>
            <a:r>
              <a:rPr lang="en-US" sz="2400" dirty="0"/>
              <a:t>M</a:t>
            </a:r>
            <a:r>
              <a:rPr lang="en-US" sz="2400" dirty="0" smtClean="0"/>
              <a:t>anufacturing Information</a:t>
            </a:r>
            <a:br>
              <a:rPr lang="en-US" sz="2400" dirty="0" smtClean="0"/>
            </a:br>
            <a:r>
              <a:rPr lang="ru-RU" sz="2400" dirty="0" smtClean="0"/>
              <a:t>	  Технологическая информация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3359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Современный процесс проектирования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928446" y="1293541"/>
            <a:ext cx="5369169" cy="2294219"/>
            <a:chOff x="2746480" y="1443371"/>
            <a:chExt cx="3240361" cy="138459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746480" y="1956353"/>
              <a:ext cx="432048" cy="2700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КБ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746480" y="2557931"/>
              <a:ext cx="432048" cy="2700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ТО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448558" y="1956353"/>
              <a:ext cx="1026114" cy="27003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schemeClr val="tx1"/>
                  </a:solidFill>
                </a:rPr>
                <a:t>3</a:t>
              </a:r>
              <a:r>
                <a:rPr lang="en-US" sz="1350" b="1" dirty="0">
                  <a:solidFill>
                    <a:schemeClr val="tx1"/>
                  </a:solidFill>
                </a:rPr>
                <a:t>D</a:t>
              </a:r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798708" y="1956353"/>
              <a:ext cx="864096" cy="2700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chemeClr val="tx1"/>
                  </a:solidFill>
                </a:rPr>
                <a:t>2D</a:t>
              </a:r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425789" y="2540945"/>
              <a:ext cx="1561052" cy="27003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schemeClr val="tx1"/>
                  </a:solidFill>
                </a:rPr>
                <a:t>Технология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425789" y="1956353"/>
              <a:ext cx="372920" cy="27003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schemeClr val="tx1"/>
                  </a:solidFill>
                </a:rPr>
                <a:t>3</a:t>
              </a:r>
              <a:r>
                <a:rPr lang="en-US" sz="1350" b="1" dirty="0">
                  <a:solidFill>
                    <a:schemeClr val="tx1"/>
                  </a:solidFill>
                </a:rPr>
                <a:t>D</a:t>
              </a:r>
              <a:endParaRPr lang="ru-RU" sz="135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6" descr="http://www.sapr.ru/Archive/SG/2010/3/16/24n-per-lev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03604" y="1443371"/>
              <a:ext cx="742136" cy="6479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24" name="Выгнутая влево стрелка 23"/>
            <p:cNvSpPr/>
            <p:nvPr/>
          </p:nvSpPr>
          <p:spPr>
            <a:xfrm>
              <a:off x="4317776" y="2243912"/>
              <a:ext cx="216024" cy="29703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tx1"/>
                </a:solidFill>
              </a:endParaRPr>
            </a:p>
          </p:txBody>
        </p:sp>
        <p:sp>
          <p:nvSpPr>
            <p:cNvPr id="26" name="Выгнутая вправо стрелка 25"/>
            <p:cNvSpPr/>
            <p:nvPr/>
          </p:nvSpPr>
          <p:spPr>
            <a:xfrm flipV="1">
              <a:off x="4555681" y="2224174"/>
              <a:ext cx="216024" cy="316772"/>
            </a:xfrm>
            <a:prstGeom prst="curvedLeftArrow">
              <a:avLst>
                <a:gd name="adj1" fmla="val 25000"/>
                <a:gd name="adj2" fmla="val 50000"/>
                <a:gd name="adj3" fmla="val 169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>
                <a:solidFill>
                  <a:schemeClr val="tx1"/>
                </a:solidFill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726831" y="4058379"/>
            <a:ext cx="7772400" cy="1956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Отчетный документ – </a:t>
            </a:r>
            <a:r>
              <a:rPr lang="en-US" dirty="0">
                <a:solidFill>
                  <a:schemeClr val="tx1"/>
                </a:solidFill>
              </a:rPr>
              <a:t>3D </a:t>
            </a:r>
            <a:r>
              <a:rPr lang="ru-RU" dirty="0">
                <a:solidFill>
                  <a:schemeClr val="tx1"/>
                </a:solidFill>
              </a:rPr>
              <a:t>МОДЕЛЬ.</a:t>
            </a:r>
          </a:p>
          <a:p>
            <a:pPr marL="214313" indent="-214313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Чертеж является вспомогательным объектом.</a:t>
            </a:r>
          </a:p>
          <a:p>
            <a:pPr marL="214313" indent="-214313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Согласование проекта 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после создания модели.</a:t>
            </a:r>
          </a:p>
          <a:p>
            <a:pPr marL="214313" indent="-214313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Все изменения вносятся в модель.</a:t>
            </a:r>
          </a:p>
          <a:p>
            <a:pPr marL="214313" indent="-214313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После согласований модель всегда актуальна и является основой для создания модификаций изделия.</a:t>
            </a:r>
          </a:p>
        </p:txBody>
      </p:sp>
    </p:spTree>
    <p:extLst>
      <p:ext uri="{BB962C8B-B14F-4D97-AF65-F5344CB8AC3E}">
        <p14:creationId xmlns:p14="http://schemas.microsoft.com/office/powerpoint/2010/main" val="10651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Согласование по модели – ключевой фактор эффективности</a:t>
            </a:r>
            <a:br>
              <a:rPr lang="ru-RU" smtClean="0"/>
            </a:br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628650" y="4140037"/>
            <a:ext cx="1026114" cy="27003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3</a:t>
            </a:r>
            <a:r>
              <a:rPr lang="en-US" sz="1350" b="1" dirty="0">
                <a:solidFill>
                  <a:schemeClr val="tx1"/>
                </a:solidFill>
              </a:rPr>
              <a:t>D</a:t>
            </a:r>
            <a:endParaRPr lang="ru-RU" sz="135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2328" y="4140037"/>
            <a:ext cx="996533" cy="2700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2D</a:t>
            </a:r>
            <a:endParaRPr lang="ru-RU" sz="135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22746" y="4075044"/>
            <a:ext cx="902198" cy="2700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Расчеты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5176" y="3236213"/>
            <a:ext cx="850045" cy="61271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312" y="2647346"/>
            <a:ext cx="828688" cy="5973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740" y="3396453"/>
            <a:ext cx="828688" cy="5973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740" y="4162026"/>
            <a:ext cx="828688" cy="5973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7621108" y="3376671"/>
            <a:ext cx="905474" cy="2700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Оснастка</a:t>
            </a:r>
          </a:p>
        </p:txBody>
      </p:sp>
      <p:pic>
        <p:nvPicPr>
          <p:cNvPr id="34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026" y="2968542"/>
            <a:ext cx="1244101" cy="1086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Умножение 5"/>
          <p:cNvSpPr/>
          <p:nvPr/>
        </p:nvSpPr>
        <p:spPr>
          <a:xfrm>
            <a:off x="816825" y="2844114"/>
            <a:ext cx="1149660" cy="1149660"/>
          </a:xfrm>
          <a:prstGeom prst="mathMultiply">
            <a:avLst>
              <a:gd name="adj1" fmla="val 111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7" name="Прямая со стрелкой 16"/>
          <p:cNvCxnSpPr>
            <a:endCxn id="27" idx="1"/>
          </p:cNvCxnSpPr>
          <p:nvPr/>
        </p:nvCxnSpPr>
        <p:spPr>
          <a:xfrm flipV="1">
            <a:off x="3382429" y="2946007"/>
            <a:ext cx="1015883" cy="3547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23" idx="3"/>
            <a:endCxn id="30" idx="1"/>
          </p:cNvCxnSpPr>
          <p:nvPr/>
        </p:nvCxnSpPr>
        <p:spPr>
          <a:xfrm>
            <a:off x="3375221" y="3542571"/>
            <a:ext cx="1011519" cy="1525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endCxn id="31" idx="1"/>
          </p:cNvCxnSpPr>
          <p:nvPr/>
        </p:nvCxnSpPr>
        <p:spPr>
          <a:xfrm>
            <a:off x="3382429" y="3784342"/>
            <a:ext cx="1004311" cy="6763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413" y="3948706"/>
            <a:ext cx="1066767" cy="93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2" name="Стрелка вправо 41"/>
          <p:cNvSpPr/>
          <p:nvPr/>
        </p:nvSpPr>
        <p:spPr>
          <a:xfrm>
            <a:off x="5791372" y="4399850"/>
            <a:ext cx="330200" cy="201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5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6939" y="3205501"/>
            <a:ext cx="1066767" cy="93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6" name="Стрелка вправо 45"/>
          <p:cNvSpPr/>
          <p:nvPr/>
        </p:nvSpPr>
        <p:spPr>
          <a:xfrm>
            <a:off x="5791372" y="3648139"/>
            <a:ext cx="330200" cy="201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7" name="Прямоугольник 46"/>
          <p:cNvSpPr/>
          <p:nvPr/>
        </p:nvSpPr>
        <p:spPr>
          <a:xfrm>
            <a:off x="7621108" y="2665947"/>
            <a:ext cx="905474" cy="2700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ЧПУ</a:t>
            </a:r>
          </a:p>
        </p:txBody>
      </p:sp>
      <p:pic>
        <p:nvPicPr>
          <p:cNvPr id="48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413" y="2378389"/>
            <a:ext cx="1066767" cy="93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9" name="Стрелка вправо 48"/>
          <p:cNvSpPr/>
          <p:nvPr/>
        </p:nvSpPr>
        <p:spPr>
          <a:xfrm>
            <a:off x="5791372" y="2896427"/>
            <a:ext cx="330200" cy="201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0" name="Стрелка вправо 49"/>
          <p:cNvSpPr/>
          <p:nvPr/>
        </p:nvSpPr>
        <p:spPr>
          <a:xfrm>
            <a:off x="2134982" y="3431830"/>
            <a:ext cx="330200" cy="201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51" name="Прямая со стрелкой 50"/>
          <p:cNvCxnSpPr/>
          <p:nvPr/>
        </p:nvCxnSpPr>
        <p:spPr>
          <a:xfrm flipH="1">
            <a:off x="3382429" y="3098121"/>
            <a:ext cx="1011520" cy="311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 flipV="1">
            <a:off x="3382429" y="3651340"/>
            <a:ext cx="997103" cy="148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 flipV="1">
            <a:off x="3382429" y="3878604"/>
            <a:ext cx="1011519" cy="7229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 rot="16200000">
            <a:off x="2943396" y="3423310"/>
            <a:ext cx="1775364" cy="379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Согласование</a:t>
            </a:r>
          </a:p>
        </p:txBody>
      </p:sp>
      <p:sp>
        <p:nvSpPr>
          <p:cNvPr id="74" name="Прямоугольник 73"/>
          <p:cNvSpPr/>
          <p:nvPr/>
        </p:nvSpPr>
        <p:spPr>
          <a:xfrm rot="16200000">
            <a:off x="4434811" y="3484318"/>
            <a:ext cx="2172018" cy="4215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Моделирование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03871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32" grpId="0" animBg="1"/>
      <p:bldP spid="6" grpId="0" animBg="1"/>
      <p:bldP spid="42" grpId="0" animBg="1"/>
      <p:bldP spid="46" grpId="0" animBg="1"/>
      <p:bldP spid="47" grpId="0" animBg="1"/>
      <p:bldP spid="49" grpId="0" animBg="1"/>
      <p:bldP spid="50" grpId="0" animBg="1"/>
      <p:bldP spid="33" grpId="0" animBg="1"/>
      <p:bldP spid="7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Согласование по модели – ключевой фактор эффективности</a:t>
            </a:r>
            <a:br>
              <a:rPr lang="ru-RU" smtClean="0"/>
            </a:br>
            <a:endParaRPr lang="ru-RU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437540" y="4433844"/>
            <a:ext cx="1286396" cy="39409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3</a:t>
            </a:r>
            <a:r>
              <a:rPr lang="en-US" sz="1350" b="1" dirty="0">
                <a:solidFill>
                  <a:schemeClr val="tx1"/>
                </a:solidFill>
              </a:rPr>
              <a:t>D</a:t>
            </a:r>
            <a:endParaRPr lang="ru-RU" sz="13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27116" y="5698179"/>
            <a:ext cx="1261114" cy="3940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2D</a:t>
            </a:r>
            <a:endParaRPr lang="ru-RU" sz="1350" b="1" dirty="0">
              <a:solidFill>
                <a:schemeClr val="tx1"/>
              </a:solidFill>
            </a:endParaRPr>
          </a:p>
        </p:txBody>
      </p:sp>
      <p:pic>
        <p:nvPicPr>
          <p:cNvPr id="22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664" y="2720639"/>
            <a:ext cx="1731565" cy="1511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0" name="Прямоугольник 59"/>
          <p:cNvSpPr/>
          <p:nvPr/>
        </p:nvSpPr>
        <p:spPr>
          <a:xfrm>
            <a:off x="7248045" y="4466956"/>
            <a:ext cx="1316722" cy="3940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Расчеты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7243263" y="3317171"/>
            <a:ext cx="1321504" cy="3940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Оснастка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7243263" y="2167386"/>
            <a:ext cx="1321504" cy="3940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ЧПУ</a:t>
            </a:r>
          </a:p>
        </p:txBody>
      </p:sp>
      <p:cxnSp>
        <p:nvCxnSpPr>
          <p:cNvPr id="63" name="Прямая со стрелкой 62"/>
          <p:cNvCxnSpPr/>
          <p:nvPr/>
        </p:nvCxnSpPr>
        <p:spPr>
          <a:xfrm flipH="1">
            <a:off x="2846152" y="2849388"/>
            <a:ext cx="2012239" cy="3719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endCxn id="22" idx="3"/>
          </p:cNvCxnSpPr>
          <p:nvPr/>
        </p:nvCxnSpPr>
        <p:spPr>
          <a:xfrm flipH="1" flipV="1">
            <a:off x="2796229" y="3476599"/>
            <a:ext cx="2062163" cy="308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 flipV="1">
            <a:off x="2846152" y="3989000"/>
            <a:ext cx="2012239" cy="7640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Стрелка вправо 72"/>
          <p:cNvSpPr/>
          <p:nvPr/>
        </p:nvSpPr>
        <p:spPr>
          <a:xfrm rot="5400000">
            <a:off x="1971835" y="4460290"/>
            <a:ext cx="516146" cy="24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76" name="Прямая со стрелкой 75"/>
          <p:cNvCxnSpPr/>
          <p:nvPr/>
        </p:nvCxnSpPr>
        <p:spPr>
          <a:xfrm flipV="1">
            <a:off x="2846152" y="2720639"/>
            <a:ext cx="2012239" cy="3850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2933418" y="3425499"/>
            <a:ext cx="2023525" cy="2209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2888230" y="3900437"/>
            <a:ext cx="1970161" cy="7254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 rot="16200000">
            <a:off x="2715977" y="3299724"/>
            <a:ext cx="2360848" cy="5458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Согласование</a:t>
            </a:r>
          </a:p>
        </p:txBody>
      </p:sp>
      <p:pic>
        <p:nvPicPr>
          <p:cNvPr id="89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5580" y="3148243"/>
            <a:ext cx="1388885" cy="121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0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3046" y="4232559"/>
            <a:ext cx="1388885" cy="121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2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4217" y="1982714"/>
            <a:ext cx="1388885" cy="121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3" name="Стрелка вправо 42"/>
          <p:cNvSpPr/>
          <p:nvPr/>
        </p:nvSpPr>
        <p:spPr>
          <a:xfrm>
            <a:off x="6681364" y="4563158"/>
            <a:ext cx="330200" cy="201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4" name="Стрелка вправо 43"/>
          <p:cNvSpPr/>
          <p:nvPr/>
        </p:nvSpPr>
        <p:spPr>
          <a:xfrm>
            <a:off x="6681364" y="3421920"/>
            <a:ext cx="330200" cy="201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5" name="Стрелка вправо 44"/>
          <p:cNvSpPr/>
          <p:nvPr/>
        </p:nvSpPr>
        <p:spPr>
          <a:xfrm>
            <a:off x="6668082" y="2280682"/>
            <a:ext cx="330200" cy="201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4885" y="4963807"/>
            <a:ext cx="850045" cy="61271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7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60" grpId="0" animBg="1"/>
      <p:bldP spid="61" grpId="0" animBg="1"/>
      <p:bldP spid="62" grpId="0" animBg="1"/>
      <p:bldP spid="73" grpId="0" animBg="1"/>
      <p:bldP spid="72" grpId="0" animBg="1"/>
      <p:bldP spid="43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Сокращение сроков за </a:t>
            </a:r>
            <a:br>
              <a:rPr lang="ru-RU" dirty="0" smtClean="0"/>
            </a:br>
            <a:r>
              <a:rPr lang="ru-RU" dirty="0" smtClean="0"/>
              <a:t>счет накопленных знаний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92314" y="1910543"/>
            <a:ext cx="571565" cy="3572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КБ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92314" y="2482108"/>
            <a:ext cx="571565" cy="3572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ТО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21108" y="1910543"/>
            <a:ext cx="1357468" cy="3572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3</a:t>
            </a:r>
            <a:r>
              <a:rPr lang="en-US" sz="1350" b="1" dirty="0">
                <a:solidFill>
                  <a:schemeClr val="tx1"/>
                </a:solidFill>
              </a:rPr>
              <a:t>D</a:t>
            </a:r>
            <a:endParaRPr lang="ru-RU" sz="13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92912" y="1910543"/>
            <a:ext cx="1143131" cy="3572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2D</a:t>
            </a:r>
            <a:endParaRPr lang="ru-RU" sz="135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78575" y="2482108"/>
            <a:ext cx="2000479" cy="3572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Технология</a:t>
            </a:r>
          </a:p>
        </p:txBody>
      </p:sp>
      <p:sp>
        <p:nvSpPr>
          <p:cNvPr id="21" name="Штриховая стрелка вправо 20"/>
          <p:cNvSpPr/>
          <p:nvPr/>
        </p:nvSpPr>
        <p:spPr>
          <a:xfrm>
            <a:off x="2021108" y="2960139"/>
            <a:ext cx="1571805" cy="285783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78575" y="1910543"/>
            <a:ext cx="214337" cy="3572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22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673" y="1981989"/>
            <a:ext cx="981787" cy="857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4" name="Прямоугольник 23"/>
          <p:cNvSpPr/>
          <p:nvPr/>
        </p:nvSpPr>
        <p:spPr>
          <a:xfrm>
            <a:off x="1092314" y="4206419"/>
            <a:ext cx="571565" cy="3572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КБ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92314" y="4777985"/>
            <a:ext cx="571565" cy="3572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ТО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021108" y="4206419"/>
            <a:ext cx="785902" cy="3572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3</a:t>
            </a:r>
            <a:r>
              <a:rPr lang="en-US" sz="1350" b="1" dirty="0">
                <a:solidFill>
                  <a:schemeClr val="tx1"/>
                </a:solidFill>
              </a:rPr>
              <a:t>D</a:t>
            </a:r>
            <a:endParaRPr lang="ru-RU" sz="13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49901" y="4206419"/>
            <a:ext cx="928794" cy="3572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2D</a:t>
            </a:r>
            <a:endParaRPr lang="ru-RU" sz="135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78456" y="4777985"/>
            <a:ext cx="1357468" cy="4286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Технология</a:t>
            </a:r>
          </a:p>
        </p:txBody>
      </p:sp>
      <p:sp>
        <p:nvSpPr>
          <p:cNvPr id="32" name="Штриховая стрелка вправо 31"/>
          <p:cNvSpPr/>
          <p:nvPr/>
        </p:nvSpPr>
        <p:spPr>
          <a:xfrm>
            <a:off x="2021108" y="5375170"/>
            <a:ext cx="928794" cy="285783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07010" y="4206419"/>
            <a:ext cx="142891" cy="3572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34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2553" y="4420756"/>
            <a:ext cx="981787" cy="857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5" name="Блок-схема: несколько документов 44"/>
          <p:cNvSpPr/>
          <p:nvPr/>
        </p:nvSpPr>
        <p:spPr>
          <a:xfrm>
            <a:off x="6610901" y="4027805"/>
            <a:ext cx="1571805" cy="1071685"/>
          </a:xfrm>
          <a:prstGeom prst="flowChartMultidocumen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6" name="Picture 6" descr="http://www.sapr.ru/Archive/SG/2010/3/16/24n-per-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3791" y="4242142"/>
            <a:ext cx="981787" cy="857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2">
                <a:lumMod val="20000"/>
                <a:lumOff val="80000"/>
                <a:alpha val="65000"/>
              </a:schemeClr>
            </a:outerShdw>
          </a:effectLst>
          <a:extLst/>
        </p:spPr>
      </p:pic>
      <p:sp>
        <p:nvSpPr>
          <p:cNvPr id="47" name="Прямоугольник 46"/>
          <p:cNvSpPr/>
          <p:nvPr/>
        </p:nvSpPr>
        <p:spPr>
          <a:xfrm>
            <a:off x="6610901" y="5170936"/>
            <a:ext cx="1571805" cy="7144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Электронный архив</a:t>
            </a:r>
          </a:p>
        </p:txBody>
      </p:sp>
      <p:sp>
        <p:nvSpPr>
          <p:cNvPr id="51" name="Штриховая стрелка вправо 50"/>
          <p:cNvSpPr/>
          <p:nvPr/>
        </p:nvSpPr>
        <p:spPr>
          <a:xfrm>
            <a:off x="2021108" y="5660952"/>
            <a:ext cx="2214816" cy="28578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2" name="Штриховая стрелка вправо 51"/>
          <p:cNvSpPr/>
          <p:nvPr/>
        </p:nvSpPr>
        <p:spPr>
          <a:xfrm>
            <a:off x="2021108" y="3245922"/>
            <a:ext cx="3357946" cy="285783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3" name="Стрелка влево 52"/>
          <p:cNvSpPr/>
          <p:nvPr/>
        </p:nvSpPr>
        <p:spPr>
          <a:xfrm>
            <a:off x="5629115" y="4027805"/>
            <a:ext cx="761549" cy="770885"/>
          </a:xfrm>
          <a:prstGeom prst="leftArrow">
            <a:avLst>
              <a:gd name="adj1" fmla="val 50000"/>
              <a:gd name="adj2" fmla="val 5178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0753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4: Контроль модификаций, опций и ревизий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911252"/>
            <a:ext cx="7886700" cy="13132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Ведение истории создания и модификации информации позволит вести изделие от его создания, через модернизации и ремонты до утилизации</a:t>
            </a:r>
          </a:p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28650" y="3901087"/>
            <a:ext cx="1478960" cy="1241498"/>
            <a:chOff x="4533357" y="3098640"/>
            <a:chExt cx="3888432" cy="23042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533357" y="3098640"/>
              <a:ext cx="1440160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469461" y="3602696"/>
              <a:ext cx="864096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973517" y="4178760"/>
              <a:ext cx="720080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837613" y="4178760"/>
              <a:ext cx="720080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773717" y="4178760"/>
              <a:ext cx="648072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469461" y="4610808"/>
              <a:ext cx="936104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901509" y="5114864"/>
              <a:ext cx="792088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909621" y="5114864"/>
              <a:ext cx="648072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773717" y="5114864"/>
              <a:ext cx="648072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hape 27"/>
            <p:cNvCxnSpPr>
              <a:stCxn id="23" idx="2"/>
              <a:endCxn id="29" idx="1"/>
            </p:cNvCxnSpPr>
            <p:nvPr/>
          </p:nvCxnSpPr>
          <p:spPr>
            <a:xfrm rot="16200000" flipH="1">
              <a:off x="4677373" y="3962736"/>
              <a:ext cx="1368152" cy="216024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3"/>
            <p:cNvCxnSpPr>
              <a:stCxn id="23" idx="2"/>
              <a:endCxn id="24" idx="1"/>
            </p:cNvCxnSpPr>
            <p:nvPr/>
          </p:nvCxnSpPr>
          <p:spPr>
            <a:xfrm rot="16200000" flipH="1">
              <a:off x="5181429" y="3458680"/>
              <a:ext cx="360040" cy="216024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6"/>
            <p:cNvCxnSpPr>
              <a:stCxn id="24" idx="2"/>
              <a:endCxn id="25" idx="0"/>
            </p:cNvCxnSpPr>
            <p:nvPr/>
          </p:nvCxnSpPr>
          <p:spPr>
            <a:xfrm rot="16200000" flipH="1">
              <a:off x="5973517" y="3818720"/>
              <a:ext cx="288032" cy="43204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hape 39"/>
            <p:cNvCxnSpPr>
              <a:stCxn id="29" idx="2"/>
              <a:endCxn id="30" idx="0"/>
            </p:cNvCxnSpPr>
            <p:nvPr/>
          </p:nvCxnSpPr>
          <p:spPr>
            <a:xfrm rot="16200000" flipH="1">
              <a:off x="6009521" y="4826832"/>
              <a:ext cx="216024" cy="36004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hape 36"/>
            <p:cNvCxnSpPr>
              <a:stCxn id="24" idx="2"/>
              <a:endCxn id="26" idx="0"/>
            </p:cNvCxnSpPr>
            <p:nvPr/>
          </p:nvCxnSpPr>
          <p:spPr>
            <a:xfrm rot="16200000" flipH="1">
              <a:off x="6405565" y="3386672"/>
              <a:ext cx="288032" cy="12961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hape 36"/>
            <p:cNvCxnSpPr>
              <a:stCxn id="24" idx="2"/>
              <a:endCxn id="27" idx="0"/>
            </p:cNvCxnSpPr>
            <p:nvPr/>
          </p:nvCxnSpPr>
          <p:spPr>
            <a:xfrm rot="16200000" flipH="1">
              <a:off x="6855615" y="2936622"/>
              <a:ext cx="288032" cy="21962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hape 39"/>
            <p:cNvCxnSpPr>
              <a:stCxn id="29" idx="2"/>
              <a:endCxn id="31" idx="0"/>
            </p:cNvCxnSpPr>
            <p:nvPr/>
          </p:nvCxnSpPr>
          <p:spPr>
            <a:xfrm rot="16200000" flipH="1">
              <a:off x="6477573" y="4358780"/>
              <a:ext cx="216024" cy="12961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hape 39"/>
            <p:cNvCxnSpPr>
              <a:stCxn id="29" idx="2"/>
              <a:endCxn id="32" idx="0"/>
            </p:cNvCxnSpPr>
            <p:nvPr/>
          </p:nvCxnSpPr>
          <p:spPr>
            <a:xfrm rot="16200000" flipH="1">
              <a:off x="6909621" y="3926732"/>
              <a:ext cx="216024" cy="216024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58"/>
          <p:cNvGrpSpPr/>
          <p:nvPr/>
        </p:nvGrpSpPr>
        <p:grpSpPr>
          <a:xfrm>
            <a:off x="3114110" y="3874258"/>
            <a:ext cx="1505722" cy="1265570"/>
            <a:chOff x="4533357" y="3098640"/>
            <a:chExt cx="3888432" cy="230425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33357" y="3098640"/>
              <a:ext cx="1440160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469461" y="3602696"/>
              <a:ext cx="864096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5973517" y="4178760"/>
              <a:ext cx="720080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6837613" y="4178760"/>
              <a:ext cx="720080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7773717" y="4178760"/>
              <a:ext cx="648072" cy="2880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5469461" y="4610808"/>
              <a:ext cx="936104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5901509" y="5114864"/>
              <a:ext cx="792088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909621" y="5114864"/>
              <a:ext cx="648072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tx1"/>
                </a:solidFill>
              </a:endParaRPr>
            </a:p>
          </p:txBody>
        </p:sp>
        <p:cxnSp>
          <p:nvCxnSpPr>
            <p:cNvPr id="71" name="Shape 27"/>
            <p:cNvCxnSpPr>
              <a:stCxn id="60" idx="2"/>
              <a:endCxn id="67" idx="1"/>
            </p:cNvCxnSpPr>
            <p:nvPr/>
          </p:nvCxnSpPr>
          <p:spPr>
            <a:xfrm rot="16200000" flipH="1">
              <a:off x="4677373" y="3962736"/>
              <a:ext cx="1368152" cy="216024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hape 33"/>
            <p:cNvCxnSpPr>
              <a:stCxn id="60" idx="2"/>
              <a:endCxn id="61" idx="1"/>
            </p:cNvCxnSpPr>
            <p:nvPr/>
          </p:nvCxnSpPr>
          <p:spPr>
            <a:xfrm rot="16200000" flipH="1">
              <a:off x="5181429" y="3458680"/>
              <a:ext cx="360040" cy="216024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hape 36"/>
            <p:cNvCxnSpPr>
              <a:stCxn id="61" idx="2"/>
              <a:endCxn id="63" idx="0"/>
            </p:cNvCxnSpPr>
            <p:nvPr/>
          </p:nvCxnSpPr>
          <p:spPr>
            <a:xfrm rot="16200000" flipH="1">
              <a:off x="5973517" y="3818720"/>
              <a:ext cx="288032" cy="43204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hape 39"/>
            <p:cNvCxnSpPr>
              <a:stCxn id="67" idx="2"/>
              <a:endCxn id="68" idx="0"/>
            </p:cNvCxnSpPr>
            <p:nvPr/>
          </p:nvCxnSpPr>
          <p:spPr>
            <a:xfrm rot="16200000" flipH="1">
              <a:off x="6009521" y="4826832"/>
              <a:ext cx="216024" cy="36004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hape 36"/>
            <p:cNvCxnSpPr>
              <a:stCxn id="61" idx="2"/>
              <a:endCxn id="64" idx="0"/>
            </p:cNvCxnSpPr>
            <p:nvPr/>
          </p:nvCxnSpPr>
          <p:spPr>
            <a:xfrm rot="16200000" flipH="1">
              <a:off x="6405565" y="3386672"/>
              <a:ext cx="288032" cy="12961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hape 36"/>
            <p:cNvCxnSpPr>
              <a:stCxn id="61" idx="2"/>
              <a:endCxn id="66" idx="0"/>
            </p:cNvCxnSpPr>
            <p:nvPr/>
          </p:nvCxnSpPr>
          <p:spPr>
            <a:xfrm rot="16200000" flipH="1">
              <a:off x="6855615" y="2936622"/>
              <a:ext cx="288032" cy="21962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hape 39"/>
            <p:cNvCxnSpPr>
              <a:stCxn id="67" idx="2"/>
              <a:endCxn id="69" idx="0"/>
            </p:cNvCxnSpPr>
            <p:nvPr/>
          </p:nvCxnSpPr>
          <p:spPr>
            <a:xfrm rot="16200000" flipH="1">
              <a:off x="6477573" y="4358780"/>
              <a:ext cx="216024" cy="12961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Стрелка вправо 11"/>
          <p:cNvSpPr/>
          <p:nvPr/>
        </p:nvSpPr>
        <p:spPr>
          <a:xfrm>
            <a:off x="630416" y="5085411"/>
            <a:ext cx="7579364" cy="594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Временная шкала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67760" y="3903270"/>
            <a:ext cx="1630100" cy="355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Модернизация 1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1778952" y="3901086"/>
            <a:ext cx="1061205" cy="355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Изделие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5751378" y="3874464"/>
            <a:ext cx="1519664" cy="1265570"/>
            <a:chOff x="4533357" y="3098640"/>
            <a:chExt cx="3924435" cy="2304256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4533357" y="3098640"/>
              <a:ext cx="1440160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5469461" y="3602696"/>
              <a:ext cx="864096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5973517" y="4178760"/>
              <a:ext cx="720080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837613" y="4178760"/>
              <a:ext cx="720080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469461" y="4610808"/>
              <a:ext cx="936104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5901509" y="5114864"/>
              <a:ext cx="792088" cy="2880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6909621" y="5114864"/>
              <a:ext cx="648072" cy="2880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55" name="Shape 27"/>
            <p:cNvCxnSpPr>
              <a:stCxn id="47" idx="2"/>
              <a:endCxn id="52" idx="1"/>
            </p:cNvCxnSpPr>
            <p:nvPr/>
          </p:nvCxnSpPr>
          <p:spPr>
            <a:xfrm rot="16200000" flipH="1">
              <a:off x="4677373" y="3962736"/>
              <a:ext cx="1368152" cy="216024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hape 33"/>
            <p:cNvCxnSpPr>
              <a:stCxn id="47" idx="2"/>
              <a:endCxn id="48" idx="1"/>
            </p:cNvCxnSpPr>
            <p:nvPr/>
          </p:nvCxnSpPr>
          <p:spPr>
            <a:xfrm rot="16200000" flipH="1">
              <a:off x="5181429" y="3458680"/>
              <a:ext cx="360040" cy="216024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hape 36"/>
            <p:cNvCxnSpPr>
              <a:stCxn id="48" idx="2"/>
              <a:endCxn id="49" idx="0"/>
            </p:cNvCxnSpPr>
            <p:nvPr/>
          </p:nvCxnSpPr>
          <p:spPr>
            <a:xfrm rot="16200000" flipH="1">
              <a:off x="5973517" y="3818720"/>
              <a:ext cx="288032" cy="43204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hape 39"/>
            <p:cNvCxnSpPr>
              <a:stCxn id="52" idx="2"/>
              <a:endCxn id="53" idx="0"/>
            </p:cNvCxnSpPr>
            <p:nvPr/>
          </p:nvCxnSpPr>
          <p:spPr>
            <a:xfrm rot="16200000" flipH="1">
              <a:off x="6009521" y="4826832"/>
              <a:ext cx="216024" cy="36004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hape 36"/>
            <p:cNvCxnSpPr>
              <a:stCxn id="48" idx="2"/>
              <a:endCxn id="50" idx="0"/>
            </p:cNvCxnSpPr>
            <p:nvPr/>
          </p:nvCxnSpPr>
          <p:spPr>
            <a:xfrm rot="16200000" flipH="1">
              <a:off x="6405565" y="3386672"/>
              <a:ext cx="288032" cy="12961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hape 36"/>
            <p:cNvCxnSpPr>
              <a:stCxn id="48" idx="2"/>
            </p:cNvCxnSpPr>
            <p:nvPr/>
          </p:nvCxnSpPr>
          <p:spPr>
            <a:xfrm rot="16200000" flipH="1">
              <a:off x="6855615" y="2936622"/>
              <a:ext cx="288032" cy="21962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hape 39"/>
            <p:cNvCxnSpPr>
              <a:stCxn id="52" idx="2"/>
              <a:endCxn id="54" idx="0"/>
            </p:cNvCxnSpPr>
            <p:nvPr/>
          </p:nvCxnSpPr>
          <p:spPr>
            <a:xfrm rot="16200000" flipH="1">
              <a:off x="6477573" y="4358780"/>
              <a:ext cx="216024" cy="129614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Прямоугольник 78"/>
            <p:cNvSpPr/>
            <p:nvPr/>
          </p:nvSpPr>
          <p:spPr>
            <a:xfrm>
              <a:off x="7737712" y="4200855"/>
              <a:ext cx="720080" cy="2880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6579680" y="3913656"/>
            <a:ext cx="1630100" cy="355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Модернизация 2</a:t>
            </a:r>
          </a:p>
        </p:txBody>
      </p:sp>
    </p:spTree>
    <p:extLst>
      <p:ext uri="{BB962C8B-B14F-4D97-AF65-F5344CB8AC3E}">
        <p14:creationId xmlns:p14="http://schemas.microsoft.com/office/powerpoint/2010/main" val="2619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мы имеем в результате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dirty="0" smtClean="0"/>
              <a:t>Единый источник данных по изделию</a:t>
            </a:r>
          </a:p>
          <a:p>
            <a:pPr marL="457200" indent="-457200">
              <a:buFont typeface="Arial" charset="0"/>
              <a:buChar char="•"/>
            </a:pPr>
            <a:r>
              <a:rPr lang="ru-RU" dirty="0" smtClean="0"/>
              <a:t>Коллективная параллельная работа над изделием</a:t>
            </a:r>
          </a:p>
          <a:p>
            <a:pPr marL="457200" indent="-457200">
              <a:buFont typeface="Arial" charset="0"/>
              <a:buChar char="•"/>
            </a:pPr>
            <a:r>
              <a:rPr lang="ru-RU" dirty="0" smtClean="0"/>
              <a:t>Сокращение непроизводительных совещаний и согласований</a:t>
            </a:r>
          </a:p>
          <a:p>
            <a:pPr marL="457200" indent="-457200">
              <a:buFont typeface="Arial" charset="0"/>
              <a:buChar char="•"/>
            </a:pPr>
            <a:r>
              <a:rPr lang="ru-RU" dirty="0" smtClean="0"/>
              <a:t>Полный контроль над всеми этапами процесса</a:t>
            </a:r>
          </a:p>
          <a:p>
            <a:pPr marL="457200" indent="-457200">
              <a:buFont typeface="Arial" charset="0"/>
              <a:buChar char="•"/>
            </a:pPr>
            <a:r>
              <a:rPr lang="ru-RU" dirty="0" smtClean="0"/>
              <a:t>Накопление и повторное использование опыта</a:t>
            </a:r>
          </a:p>
          <a:p>
            <a:pPr marL="457200" indent="-457200">
              <a:buFont typeface="Arial" charset="0"/>
              <a:buChar char="•"/>
            </a:pPr>
            <a:r>
              <a:rPr lang="ru-RU" dirty="0" smtClean="0"/>
              <a:t>Контроль жизненного цикла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162162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390" y="1516744"/>
            <a:ext cx="5013686" cy="5959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 – </a:t>
            </a:r>
            <a:r>
              <a:rPr lang="ru-RU" sz="2400" dirty="0" smtClean="0"/>
              <a:t>модель. Разработка и приемка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04" y="2114927"/>
            <a:ext cx="7114457" cy="407849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729464" y="185568"/>
            <a:ext cx="8144645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ED7D31"/>
              </a:buClr>
              <a:buSzPct val="80000"/>
              <a:tabLst>
                <a:tab pos="300038" algn="l"/>
              </a:tabLst>
              <a:defRPr/>
            </a:pPr>
            <a:r>
              <a:rPr lang="ru-RU" sz="1400" dirty="0">
                <a:solidFill>
                  <a:prstClr val="black"/>
                </a:solidFill>
                <a:latin typeface="Arial Black" pitchFamily="34" charset="0"/>
              </a:rPr>
              <a:t>		</a:t>
            </a:r>
            <a:r>
              <a:rPr lang="ru-RU" sz="2800" b="1" dirty="0" smtClean="0">
                <a:solidFill>
                  <a:srgbClr val="008DD2"/>
                </a:solidFill>
                <a:latin typeface="Calibri Light" panose="020F0302020204030204"/>
              </a:rPr>
              <a:t>Системный </a:t>
            </a:r>
            <a:r>
              <a:rPr lang="ru-RU" sz="2800" b="1" dirty="0">
                <a:solidFill>
                  <a:srgbClr val="008DD2"/>
                </a:solidFill>
                <a:latin typeface="Calibri Light" panose="020F0302020204030204"/>
              </a:rPr>
              <a:t>подход к проектированию </a:t>
            </a:r>
            <a:r>
              <a:rPr lang="en-US" sz="2800" b="1" dirty="0">
                <a:solidFill>
                  <a:srgbClr val="008DD2"/>
                </a:solidFill>
                <a:latin typeface="Calibri Light" panose="020F0302020204030204"/>
              </a:rPr>
              <a:t>- SDPD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8075" y="699637"/>
            <a:ext cx="6026508" cy="5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SDPD – system driven product development</a:t>
            </a: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93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456" y="1113639"/>
            <a:ext cx="7886700" cy="595932"/>
          </a:xfrm>
        </p:spPr>
        <p:txBody>
          <a:bodyPr/>
          <a:lstStyle/>
          <a:p>
            <a:r>
              <a:rPr lang="en-US" dirty="0" smtClean="0"/>
              <a:t>V – </a:t>
            </a:r>
            <a:r>
              <a:rPr lang="ru-RU" dirty="0" smtClean="0"/>
              <a:t>модель. От требований к моделям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0" y="1812877"/>
            <a:ext cx="7525955" cy="43143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45020" y="2160142"/>
            <a:ext cx="1582220" cy="770562"/>
          </a:xfrm>
          <a:prstGeom prst="rect">
            <a:avLst/>
          </a:prstGeom>
          <a:solidFill>
            <a:srgbClr val="F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Изделие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2759" y="3048361"/>
            <a:ext cx="1582220" cy="770562"/>
          </a:xfrm>
          <a:prstGeom prst="rect">
            <a:avLst/>
          </a:prstGeom>
          <a:solidFill>
            <a:srgbClr val="F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Функциональные системы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30081" y="4015151"/>
            <a:ext cx="1582220" cy="770562"/>
          </a:xfrm>
          <a:prstGeom prst="rect">
            <a:avLst/>
          </a:prstGeom>
          <a:solidFill>
            <a:srgbClr val="F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Подсистемы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6390" y="5016228"/>
            <a:ext cx="1582220" cy="770562"/>
          </a:xfrm>
          <a:prstGeom prst="rect">
            <a:avLst/>
          </a:prstGeom>
          <a:solidFill>
            <a:srgbClr val="F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3D</a:t>
            </a:r>
            <a:r>
              <a:rPr lang="ru-RU" dirty="0" smtClean="0">
                <a:solidFill>
                  <a:sysClr val="windowText" lastClr="000000"/>
                </a:solidFill>
              </a:rPr>
              <a:t> модель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9915087">
            <a:off x="3955634" y="2602303"/>
            <a:ext cx="409535" cy="550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915087">
            <a:off x="4671153" y="3674371"/>
            <a:ext cx="409535" cy="550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915087">
            <a:off x="5201372" y="4631051"/>
            <a:ext cx="409535" cy="550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963720" y="2319684"/>
            <a:ext cx="678094" cy="38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529656" y="3273929"/>
            <a:ext cx="678094" cy="38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076392" y="4191848"/>
            <a:ext cx="678094" cy="38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609290" y="5183209"/>
            <a:ext cx="669391" cy="38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44978" y="2175326"/>
            <a:ext cx="2725655" cy="725970"/>
          </a:xfrm>
          <a:prstGeom prst="roundRect">
            <a:avLst/>
          </a:prstGeom>
          <a:solidFill>
            <a:srgbClr val="F5C6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Обеспечить эффективное торможение со скорости 120 км/час до 0 за ……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69586" y="3111149"/>
            <a:ext cx="2358170" cy="725970"/>
          </a:xfrm>
          <a:prstGeom prst="roundRect">
            <a:avLst/>
          </a:prstGeom>
          <a:solidFill>
            <a:srgbClr val="F5C6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Тормозная система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72951" y="4027386"/>
            <a:ext cx="2840036" cy="725970"/>
          </a:xfrm>
          <a:prstGeom prst="roundRect">
            <a:avLst/>
          </a:prstGeom>
          <a:solidFill>
            <a:srgbClr val="F5C6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Механическая, гидравлическая, электрическая, электронная п/с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72567" y="5038524"/>
            <a:ext cx="2840036" cy="725970"/>
          </a:xfrm>
          <a:prstGeom prst="roundRect">
            <a:avLst/>
          </a:prstGeom>
          <a:solidFill>
            <a:srgbClr val="F5C6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Компоновка изделия и его модификаций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4131567" y="2352942"/>
            <a:ext cx="678094" cy="38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4762503" y="3253632"/>
            <a:ext cx="678094" cy="38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5343666" y="4223650"/>
            <a:ext cx="678094" cy="38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5825076" y="5223526"/>
            <a:ext cx="678094" cy="38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15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/>
          <a:stretch>
            <a:fillRect/>
          </a:stretch>
        </p:blipFill>
        <p:spPr bwMode="auto">
          <a:xfrm>
            <a:off x="628650" y="2918230"/>
            <a:ext cx="2703962" cy="30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86" y="2583513"/>
            <a:ext cx="5374999" cy="353593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мы имеем в результате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594625"/>
            <a:ext cx="7886700" cy="68780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dirty="0" smtClean="0"/>
              <a:t>Простота расширения и поддержки номенклатуры, модификаций и исполнений</a:t>
            </a:r>
          </a:p>
        </p:txBody>
      </p:sp>
    </p:spTree>
    <p:extLst>
      <p:ext uri="{BB962C8B-B14F-4D97-AF65-F5344CB8AC3E}">
        <p14:creationId xmlns:p14="http://schemas.microsoft.com/office/powerpoint/2010/main" val="88874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компьютеризации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03897" y="1677999"/>
            <a:ext cx="713620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  <a:defRPr/>
            </a:pPr>
            <a:r>
              <a:rPr lang="ru-RU" sz="2400" dirty="0">
                <a:solidFill>
                  <a:srgbClr val="008DD2"/>
                </a:solidFill>
                <a:latin typeface="Verdana" pitchFamily="34" charset="0"/>
                <a:ea typeface="+mj-ea"/>
                <a:cs typeface="+mj-cs"/>
              </a:rPr>
              <a:t>2 этап</a:t>
            </a:r>
            <a:r>
              <a:rPr lang="en-US" sz="2400" dirty="0" smtClean="0">
                <a:solidFill>
                  <a:srgbClr val="008DD2"/>
                </a:solidFill>
                <a:latin typeface="Verdana" pitchFamily="34" charset="0"/>
                <a:ea typeface="+mj-ea"/>
                <a:cs typeface="+mj-cs"/>
              </a:rPr>
              <a:t>:</a:t>
            </a:r>
            <a:endParaRPr lang="ru-RU" sz="2400" dirty="0">
              <a:solidFill>
                <a:srgbClr val="008DD2"/>
              </a:solidFill>
              <a:latin typeface="Verdana" pitchFamily="34" charset="0"/>
              <a:ea typeface="+mj-ea"/>
              <a:cs typeface="+mj-cs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2400" dirty="0" smtClean="0">
                <a:solidFill>
                  <a:prstClr val="black"/>
                </a:solidFill>
                <a:latin typeface="Verdana" pitchFamily="34" charset="0"/>
                <a:ea typeface="+mj-ea"/>
                <a:cs typeface="+mj-cs"/>
              </a:rPr>
              <a:t>От </a:t>
            </a:r>
            <a:r>
              <a:rPr lang="ru-RU" sz="2400" dirty="0">
                <a:solidFill>
                  <a:prstClr val="black"/>
                </a:solidFill>
                <a:latin typeface="Verdana" pitchFamily="34" charset="0"/>
                <a:ea typeface="+mj-ea"/>
                <a:cs typeface="+mj-cs"/>
              </a:rPr>
              <a:t>плоскости к </a:t>
            </a:r>
            <a:r>
              <a:rPr lang="ru-RU" sz="2400" dirty="0" smtClean="0">
                <a:solidFill>
                  <a:prstClr val="black"/>
                </a:solidFill>
                <a:latin typeface="Verdana" pitchFamily="34" charset="0"/>
                <a:ea typeface="+mj-ea"/>
                <a:cs typeface="+mj-cs"/>
              </a:rPr>
              <a:t>объему</a:t>
            </a:r>
            <a:r>
              <a:rPr lang="ru-RU" sz="2400" dirty="0">
                <a:solidFill>
                  <a:prstClr val="black"/>
                </a:solidFill>
                <a:latin typeface="Verdana" pitchFamily="34" charset="0"/>
                <a:ea typeface="+mj-ea"/>
                <a:cs typeface="+mj-cs"/>
              </a:rPr>
              <a:t>, или от</a:t>
            </a:r>
            <a:r>
              <a:rPr lang="en-US" sz="2400" dirty="0">
                <a:solidFill>
                  <a:prstClr val="black"/>
                </a:solidFill>
                <a:latin typeface="Verdana" pitchFamily="34" charset="0"/>
                <a:ea typeface="+mj-ea"/>
                <a:cs typeface="+mj-cs"/>
              </a:rPr>
              <a:t> 2D </a:t>
            </a:r>
            <a:r>
              <a:rPr lang="ru-RU" sz="2400" dirty="0">
                <a:solidFill>
                  <a:prstClr val="black"/>
                </a:solidFill>
                <a:latin typeface="Verdana" pitchFamily="34" charset="0"/>
                <a:ea typeface="+mj-ea"/>
                <a:cs typeface="+mj-cs"/>
              </a:rPr>
              <a:t>к</a:t>
            </a:r>
            <a:r>
              <a:rPr lang="en-US" sz="2400" dirty="0">
                <a:solidFill>
                  <a:prstClr val="black"/>
                </a:solidFill>
                <a:latin typeface="Verdana" pitchFamily="34" charset="0"/>
                <a:ea typeface="+mj-ea"/>
                <a:cs typeface="+mj-cs"/>
              </a:rPr>
              <a:t> 3D</a:t>
            </a:r>
            <a:endParaRPr lang="ru-RU" sz="2400" dirty="0">
              <a:solidFill>
                <a:prstClr val="black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5124" name="Picture 2" descr="D:\Demo\Demo.ppt\2009\temp\166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333" y="2738354"/>
            <a:ext cx="3322618" cy="235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5314" y="2705395"/>
            <a:ext cx="3355576" cy="239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33450" y="5268354"/>
            <a:ext cx="7167440" cy="981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rgbClr val="008DD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3D 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визуализация, легкость компоновки, сокращение ошибок выявляемых в процессе сборки. 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19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/>
          <a:stretch>
            <a:fillRect/>
          </a:stretch>
        </p:blipFill>
        <p:spPr bwMode="auto">
          <a:xfrm>
            <a:off x="744058" y="2804819"/>
            <a:ext cx="2828925" cy="321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408" y="2590059"/>
            <a:ext cx="2149026" cy="29994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020" y="2946706"/>
            <a:ext cx="2231330" cy="2642845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3271471" y="3719146"/>
            <a:ext cx="620937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Стрелка вправо 11"/>
          <p:cNvSpPr/>
          <p:nvPr/>
        </p:nvSpPr>
        <p:spPr>
          <a:xfrm>
            <a:off x="5789928" y="3697191"/>
            <a:ext cx="620937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мы имеем в результате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94625"/>
            <a:ext cx="7886700" cy="69435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dirty="0"/>
              <a:t>Перерасчет себестоимости при каждом изменении через прямую связь с </a:t>
            </a:r>
            <a:r>
              <a:rPr lang="en-US" dirty="0"/>
              <a:t>ERP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81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/>
          <a:stretch>
            <a:fillRect/>
          </a:stretch>
        </p:blipFill>
        <p:spPr bwMode="auto">
          <a:xfrm>
            <a:off x="628650" y="2768205"/>
            <a:ext cx="2828925" cy="321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11" y="2733871"/>
            <a:ext cx="4838939" cy="3443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553" y="2062164"/>
            <a:ext cx="2900045" cy="235271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мы имеем в результате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594625"/>
            <a:ext cx="7886700" cy="74999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smtClean="0"/>
              <a:t>Простое и легкое создание и ведение каталогов изделий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3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/>
          <a:stretch>
            <a:fillRect/>
          </a:stretch>
        </p:blipFill>
        <p:spPr bwMode="auto">
          <a:xfrm>
            <a:off x="628650" y="2746204"/>
            <a:ext cx="2828925" cy="321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3437957"/>
            <a:ext cx="3571875" cy="2521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62" y="2599315"/>
            <a:ext cx="2944975" cy="28860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Что мы имеем в результате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28650" y="1594625"/>
            <a:ext cx="7886700" cy="703606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dirty="0" smtClean="0"/>
              <a:t>Подготовка документации по эксплуатации и ремонту для каждой модификации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23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5"/>
          <p:cNvSpPr>
            <a:spLocks noGrp="1"/>
          </p:cNvSpPr>
          <p:nvPr>
            <p:ph type="ctrTitle"/>
          </p:nvPr>
        </p:nvSpPr>
        <p:spPr>
          <a:xfrm>
            <a:off x="2339975" y="692150"/>
            <a:ext cx="6804025" cy="4392613"/>
          </a:xfrm>
        </p:spPr>
        <p:txBody>
          <a:bodyPr/>
          <a:lstStyle/>
          <a:p>
            <a:r>
              <a:rPr lang="ru-RU" sz="6000" smtClean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3691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компьютеризации</a:t>
            </a:r>
            <a:endParaRPr lang="ru-RU" dirty="0"/>
          </a:p>
        </p:txBody>
      </p:sp>
      <p:pic>
        <p:nvPicPr>
          <p:cNvPr id="6148" name="Picture 2" descr="Obrázek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EE2DC"/>
              </a:clrFrom>
              <a:clrTo>
                <a:srgbClr val="DEE2DC">
                  <a:alpha val="0"/>
                </a:srgbClr>
              </a:clrTo>
            </a:clrChange>
          </a:blip>
          <a:srcRect l="9079" t="9137" r="7428"/>
          <a:stretch>
            <a:fillRect/>
          </a:stretch>
        </p:blipFill>
        <p:spPr bwMode="auto">
          <a:xfrm>
            <a:off x="1003897" y="2705395"/>
            <a:ext cx="3049832" cy="247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Ne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25432"/>
            <a:ext cx="3759200" cy="22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28650" y="5289381"/>
            <a:ext cx="7600950" cy="981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rgbClr val="008DD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Оптимизация конструкции, виртуальные испытания, сокращение ошибок, выявляемых в процессе эксплуатации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003897" y="1677999"/>
            <a:ext cx="713620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  <a:defRPr/>
            </a:pPr>
            <a:r>
              <a:rPr lang="ru-RU" sz="2400" dirty="0" smtClean="0">
                <a:solidFill>
                  <a:srgbClr val="008DD2"/>
                </a:solidFill>
                <a:latin typeface="Verdana" pitchFamily="34" charset="0"/>
                <a:ea typeface="+mj-ea"/>
                <a:cs typeface="+mj-cs"/>
              </a:rPr>
              <a:t>3 </a:t>
            </a:r>
            <a:r>
              <a:rPr lang="ru-RU" sz="2400" dirty="0">
                <a:solidFill>
                  <a:srgbClr val="008DD2"/>
                </a:solidFill>
                <a:latin typeface="Verdana" pitchFamily="34" charset="0"/>
                <a:ea typeface="+mj-ea"/>
                <a:cs typeface="+mj-cs"/>
              </a:rPr>
              <a:t>этап</a:t>
            </a:r>
            <a:r>
              <a:rPr lang="en-US" sz="2400" dirty="0" smtClean="0">
                <a:solidFill>
                  <a:srgbClr val="008DD2"/>
                </a:solidFill>
                <a:latin typeface="Verdana" pitchFamily="34" charset="0"/>
                <a:ea typeface="+mj-ea"/>
                <a:cs typeface="+mj-cs"/>
              </a:rPr>
              <a:t>:</a:t>
            </a:r>
            <a:endParaRPr lang="ru-RU" sz="2400" dirty="0">
              <a:solidFill>
                <a:srgbClr val="008DD2"/>
              </a:solidFill>
              <a:latin typeface="Verdana" pitchFamily="34" charset="0"/>
              <a:ea typeface="+mj-ea"/>
              <a:cs typeface="+mj-cs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2400" dirty="0" smtClean="0">
                <a:solidFill>
                  <a:prstClr val="black"/>
                </a:solidFill>
                <a:latin typeface="Verdana" pitchFamily="34" charset="0"/>
                <a:ea typeface="+mj-ea"/>
                <a:cs typeface="+mj-cs"/>
              </a:rPr>
              <a:t>От геометрии к физике</a:t>
            </a:r>
            <a:endParaRPr lang="ru-RU" sz="2400" dirty="0">
              <a:solidFill>
                <a:prstClr val="black"/>
              </a:solidFill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1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Проектный анализ</a:t>
            </a:r>
            <a:endParaRPr lang="en-US" dirty="0"/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4615595" y="2059615"/>
            <a:ext cx="1914039" cy="2968059"/>
            <a:chOff x="2928" y="1728"/>
            <a:chExt cx="1253" cy="1872"/>
          </a:xfrm>
        </p:grpSpPr>
        <p:sp>
          <p:nvSpPr>
            <p:cNvPr id="1017860" name="AutoShape 4"/>
            <p:cNvSpPr>
              <a:spLocks noChangeArrowheads="1"/>
            </p:cNvSpPr>
            <p:nvPr/>
          </p:nvSpPr>
          <p:spPr bwMode="auto">
            <a:xfrm>
              <a:off x="2928" y="1728"/>
              <a:ext cx="1248" cy="18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7195" name="AutoShape 5"/>
            <p:cNvSpPr>
              <a:spLocks noChangeArrowheads="1"/>
            </p:cNvSpPr>
            <p:nvPr/>
          </p:nvSpPr>
          <p:spPr bwMode="auto">
            <a:xfrm>
              <a:off x="2933" y="1728"/>
              <a:ext cx="1248" cy="18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>
                    <a:alpha val="5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50800" cap="rnd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defTabSz="684610"/>
              <a:endParaRPr lang="ru-RU" sz="1350">
                <a:solidFill>
                  <a:prstClr val="black"/>
                </a:solidFill>
              </a:endParaRPr>
            </a:p>
          </p:txBody>
        </p:sp>
        <p:pic>
          <p:nvPicPr>
            <p:cNvPr id="7196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1094" t="19487" r="38287" b="9685"/>
            <a:stretch>
              <a:fillRect/>
            </a:stretch>
          </p:blipFill>
          <p:spPr bwMode="auto">
            <a:xfrm>
              <a:off x="3083" y="2788"/>
              <a:ext cx="714" cy="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7" name="Rectangle 7"/>
            <p:cNvSpPr>
              <a:spLocks noChangeArrowheads="1"/>
            </p:cNvSpPr>
            <p:nvPr/>
          </p:nvSpPr>
          <p:spPr bwMode="auto">
            <a:xfrm>
              <a:off x="2981" y="1995"/>
              <a:ext cx="1106" cy="157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Проводимость</a:t>
              </a:r>
              <a:r>
                <a:rPr lang="en-US" sz="1200" dirty="0">
                  <a:solidFill>
                    <a:prstClr val="black"/>
                  </a:solidFill>
                </a:rPr>
                <a:t> </a:t>
              </a: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Конвекция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Излучение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Фазовый переход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Массоперенос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ru-RU" sz="9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198" name="Rectangle 8"/>
            <p:cNvSpPr>
              <a:spLocks noChangeArrowheads="1"/>
            </p:cNvSpPr>
            <p:nvPr/>
          </p:nvSpPr>
          <p:spPr bwMode="auto">
            <a:xfrm>
              <a:off x="3027" y="1728"/>
              <a:ext cx="1106" cy="26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600" b="1" dirty="0">
                  <a:solidFill>
                    <a:prstClr val="black"/>
                  </a:solidFill>
                </a:rPr>
                <a:t>Теплоперенос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199" name="Line 9"/>
            <p:cNvSpPr>
              <a:spLocks noChangeShapeType="1"/>
            </p:cNvSpPr>
            <p:nvPr/>
          </p:nvSpPr>
          <p:spPr bwMode="auto">
            <a:xfrm>
              <a:off x="2933" y="1995"/>
              <a:ext cx="124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7172" name="Group 10"/>
          <p:cNvGrpSpPr>
            <a:grpSpLocks/>
          </p:cNvGrpSpPr>
          <p:nvPr/>
        </p:nvGrpSpPr>
        <p:grpSpPr bwMode="auto">
          <a:xfrm>
            <a:off x="2570184" y="2059615"/>
            <a:ext cx="2053049" cy="2968059"/>
            <a:chOff x="1589" y="1728"/>
            <a:chExt cx="1344" cy="1872"/>
          </a:xfrm>
        </p:grpSpPr>
        <p:sp>
          <p:nvSpPr>
            <p:cNvPr id="1017867" name="AutoShape 11"/>
            <p:cNvSpPr>
              <a:spLocks noChangeArrowheads="1"/>
            </p:cNvSpPr>
            <p:nvPr/>
          </p:nvSpPr>
          <p:spPr bwMode="auto">
            <a:xfrm>
              <a:off x="1632" y="1728"/>
              <a:ext cx="1248" cy="18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7189" name="AutoShape 12"/>
            <p:cNvSpPr>
              <a:spLocks noChangeArrowheads="1"/>
            </p:cNvSpPr>
            <p:nvPr/>
          </p:nvSpPr>
          <p:spPr bwMode="auto">
            <a:xfrm>
              <a:off x="1637" y="1728"/>
              <a:ext cx="1248" cy="18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8000">
                    <a:alpha val="5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50800" cap="rnd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defTabSz="684610"/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7190" name="Rectangle 13"/>
            <p:cNvSpPr>
              <a:spLocks noChangeArrowheads="1"/>
            </p:cNvSpPr>
            <p:nvPr/>
          </p:nvSpPr>
          <p:spPr bwMode="auto">
            <a:xfrm>
              <a:off x="1662" y="1995"/>
              <a:ext cx="1271" cy="157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Сжимаемые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Несжимаемые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Ламинарное течение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en-US" sz="1200" dirty="0">
                  <a:solidFill>
                    <a:prstClr val="black"/>
                  </a:solidFill>
                </a:rPr>
                <a:t>T</a:t>
              </a:r>
              <a:r>
                <a:rPr lang="ru-RU" sz="1200" dirty="0" err="1">
                  <a:solidFill>
                    <a:prstClr val="black"/>
                  </a:solidFill>
                </a:rPr>
                <a:t>урбулентность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en-US" sz="1200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7191" name="Rectangle 14"/>
            <p:cNvSpPr>
              <a:spLocks noChangeArrowheads="1"/>
            </p:cNvSpPr>
            <p:nvPr/>
          </p:nvSpPr>
          <p:spPr bwMode="auto">
            <a:xfrm>
              <a:off x="1589" y="1733"/>
              <a:ext cx="1271" cy="26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600" b="1" dirty="0">
                  <a:solidFill>
                    <a:prstClr val="black"/>
                  </a:solidFill>
                </a:rPr>
                <a:t>Жидкости и газы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192" name="Line 15"/>
            <p:cNvSpPr>
              <a:spLocks noChangeShapeType="1"/>
            </p:cNvSpPr>
            <p:nvPr/>
          </p:nvSpPr>
          <p:spPr bwMode="auto">
            <a:xfrm>
              <a:off x="1637" y="1995"/>
              <a:ext cx="124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>
                <a:solidFill>
                  <a:prstClr val="black"/>
                </a:solidFill>
              </a:endParaRPr>
            </a:p>
          </p:txBody>
        </p:sp>
        <p:pic>
          <p:nvPicPr>
            <p:cNvPr id="7193" name="Picture 16" descr="cutaway_strmlines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920" b="12900"/>
            <a:stretch>
              <a:fillRect/>
            </a:stretch>
          </p:blipFill>
          <p:spPr bwMode="auto">
            <a:xfrm>
              <a:off x="1766" y="2841"/>
              <a:ext cx="925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73" name="Group 26"/>
          <p:cNvGrpSpPr>
            <a:grpSpLocks/>
          </p:cNvGrpSpPr>
          <p:nvPr/>
        </p:nvGrpSpPr>
        <p:grpSpPr bwMode="auto">
          <a:xfrm>
            <a:off x="6500608" y="2059615"/>
            <a:ext cx="2192056" cy="2968059"/>
            <a:chOff x="4162" y="1728"/>
            <a:chExt cx="1435" cy="1872"/>
          </a:xfrm>
        </p:grpSpPr>
        <p:sp>
          <p:nvSpPr>
            <p:cNvPr id="1017883" name="AutoShape 27"/>
            <p:cNvSpPr>
              <a:spLocks noChangeArrowheads="1"/>
            </p:cNvSpPr>
            <p:nvPr/>
          </p:nvSpPr>
          <p:spPr bwMode="auto">
            <a:xfrm>
              <a:off x="4253" y="1728"/>
              <a:ext cx="1248" cy="18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7183" name="AutoShape 28"/>
            <p:cNvSpPr>
              <a:spLocks noChangeArrowheads="1"/>
            </p:cNvSpPr>
            <p:nvPr/>
          </p:nvSpPr>
          <p:spPr bwMode="auto">
            <a:xfrm>
              <a:off x="4258" y="1728"/>
              <a:ext cx="1248" cy="18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80">
                    <a:alpha val="5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50800" cap="rnd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defTabSz="684610"/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7184" name="Rectangle 30"/>
            <p:cNvSpPr>
              <a:spLocks noChangeArrowheads="1"/>
            </p:cNvSpPr>
            <p:nvPr/>
          </p:nvSpPr>
          <p:spPr bwMode="auto">
            <a:xfrm>
              <a:off x="4258" y="1995"/>
              <a:ext cx="1214" cy="157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4610">
                <a:buClr>
                  <a:srgbClr val="4F81BD"/>
                </a:buClr>
              </a:pPr>
              <a:r>
                <a:rPr lang="ru-RU" sz="1200" dirty="0" err="1">
                  <a:solidFill>
                    <a:prstClr val="black"/>
                  </a:solidFill>
                </a:rPr>
                <a:t>Квази</a:t>
              </a:r>
              <a:r>
                <a:rPr lang="ru-RU" sz="1200" dirty="0">
                  <a:solidFill>
                    <a:prstClr val="black"/>
                  </a:solidFill>
                </a:rPr>
                <a:t>-статика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Полное колебание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Электрический нагрев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Вихревые токи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Электрический ток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Соединение цепей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7185" name="Picture 29" descr="dsp_kpr100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384" t="6853" r="23540" b="14720"/>
            <a:stretch>
              <a:fillRect/>
            </a:stretch>
          </p:blipFill>
          <p:spPr bwMode="auto">
            <a:xfrm>
              <a:off x="4536" y="2910"/>
              <a:ext cx="691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6" name="Rectangle 31"/>
            <p:cNvSpPr>
              <a:spLocks noChangeArrowheads="1"/>
            </p:cNvSpPr>
            <p:nvPr/>
          </p:nvSpPr>
          <p:spPr bwMode="auto">
            <a:xfrm>
              <a:off x="4162" y="1733"/>
              <a:ext cx="1435" cy="26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600" b="1" dirty="0">
                  <a:solidFill>
                    <a:prstClr val="black"/>
                  </a:solidFill>
                </a:rPr>
                <a:t>Электромагнетизм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187" name="Line 32"/>
            <p:cNvSpPr>
              <a:spLocks noChangeShapeType="1"/>
            </p:cNvSpPr>
            <p:nvPr/>
          </p:nvSpPr>
          <p:spPr bwMode="auto">
            <a:xfrm>
              <a:off x="4258" y="1995"/>
              <a:ext cx="124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7174" name="Group 33"/>
          <p:cNvGrpSpPr>
            <a:grpSpLocks/>
          </p:cNvGrpSpPr>
          <p:nvPr/>
        </p:nvGrpSpPr>
        <p:grpSpPr bwMode="auto">
          <a:xfrm>
            <a:off x="628650" y="2059614"/>
            <a:ext cx="2014857" cy="2969586"/>
            <a:chOff x="318" y="1728"/>
            <a:chExt cx="1319" cy="1872"/>
          </a:xfrm>
        </p:grpSpPr>
        <p:sp>
          <p:nvSpPr>
            <p:cNvPr id="1017890" name="AutoShape 34"/>
            <p:cNvSpPr>
              <a:spLocks noChangeArrowheads="1"/>
            </p:cNvSpPr>
            <p:nvPr/>
          </p:nvSpPr>
          <p:spPr bwMode="auto">
            <a:xfrm>
              <a:off x="336" y="1728"/>
              <a:ext cx="1248" cy="18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7177" name="AutoShape 35"/>
            <p:cNvSpPr>
              <a:spLocks noChangeArrowheads="1"/>
            </p:cNvSpPr>
            <p:nvPr/>
          </p:nvSpPr>
          <p:spPr bwMode="auto">
            <a:xfrm>
              <a:off x="341" y="1728"/>
              <a:ext cx="1248" cy="18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0000">
                    <a:alpha val="5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50800" cap="rnd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defTabSz="684610"/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7178" name="Rectangle 36"/>
            <p:cNvSpPr>
              <a:spLocks noChangeArrowheads="1"/>
            </p:cNvSpPr>
            <p:nvPr/>
          </p:nvSpPr>
          <p:spPr bwMode="auto">
            <a:xfrm>
              <a:off x="318" y="1728"/>
              <a:ext cx="1271" cy="26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600" b="1" dirty="0">
                  <a:solidFill>
                    <a:prstClr val="black"/>
                  </a:solidFill>
                </a:rPr>
                <a:t>Механика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179" name="Rectangle 37"/>
            <p:cNvSpPr>
              <a:spLocks noChangeArrowheads="1"/>
            </p:cNvSpPr>
            <p:nvPr/>
          </p:nvSpPr>
          <p:spPr bwMode="auto">
            <a:xfrm>
              <a:off x="366" y="1995"/>
              <a:ext cx="1271" cy="157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Большие перемещения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Конечные деформации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Контакт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 err="1">
                  <a:solidFill>
                    <a:prstClr val="black"/>
                  </a:solidFill>
                </a:rPr>
                <a:t>Многотельная</a:t>
              </a:r>
              <a:r>
                <a:rPr lang="ru-RU" sz="1200" dirty="0">
                  <a:solidFill>
                    <a:prstClr val="black"/>
                  </a:solidFill>
                </a:rPr>
                <a:t> динамика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Случайные вибрации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b="1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b="1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b="1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b="1" dirty="0">
                <a:solidFill>
                  <a:prstClr val="black"/>
                </a:solidFill>
              </a:endParaRPr>
            </a:p>
          </p:txBody>
        </p:sp>
        <p:pic>
          <p:nvPicPr>
            <p:cNvPr id="7180" name="Picture 38" descr="cms_free8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803" t="26962" r="12750" b="24783"/>
            <a:stretch>
              <a:fillRect/>
            </a:stretch>
          </p:blipFill>
          <p:spPr bwMode="auto">
            <a:xfrm>
              <a:off x="341" y="2909"/>
              <a:ext cx="1250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1" name="Line 39"/>
            <p:cNvSpPr>
              <a:spLocks noChangeShapeType="1"/>
            </p:cNvSpPr>
            <p:nvPr/>
          </p:nvSpPr>
          <p:spPr bwMode="auto">
            <a:xfrm>
              <a:off x="336" y="1995"/>
              <a:ext cx="124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48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Виртуальные испытания</a:t>
            </a:r>
            <a:endParaRPr lang="en-US" dirty="0"/>
          </a:p>
        </p:txBody>
      </p:sp>
      <p:pic>
        <p:nvPicPr>
          <p:cNvPr id="6" name="train-simulation-angleview-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1" y="2250680"/>
            <a:ext cx="3548460" cy="266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train-video-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1713" y="2250680"/>
            <a:ext cx="3548460" cy="266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6249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Технологический анализ</a:t>
            </a:r>
            <a:endParaRPr lang="en-US" dirty="0"/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4695100" y="2057103"/>
            <a:ext cx="1919115" cy="2959397"/>
            <a:chOff x="2926" y="1728"/>
            <a:chExt cx="1260" cy="1872"/>
          </a:xfrm>
        </p:grpSpPr>
        <p:sp>
          <p:nvSpPr>
            <p:cNvPr id="1017860" name="AutoShape 4"/>
            <p:cNvSpPr>
              <a:spLocks noChangeArrowheads="1"/>
            </p:cNvSpPr>
            <p:nvPr/>
          </p:nvSpPr>
          <p:spPr bwMode="auto">
            <a:xfrm>
              <a:off x="2928" y="1728"/>
              <a:ext cx="1248" cy="18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9244" name="AutoShape 5"/>
            <p:cNvSpPr>
              <a:spLocks noChangeArrowheads="1"/>
            </p:cNvSpPr>
            <p:nvPr/>
          </p:nvSpPr>
          <p:spPr bwMode="auto">
            <a:xfrm>
              <a:off x="2933" y="1728"/>
              <a:ext cx="1248" cy="18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>
                    <a:alpha val="5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50800" cap="rnd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defTabSz="684610"/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9245" name="Rectangle 7"/>
            <p:cNvSpPr>
              <a:spLocks noChangeArrowheads="1"/>
            </p:cNvSpPr>
            <p:nvPr/>
          </p:nvSpPr>
          <p:spPr bwMode="auto">
            <a:xfrm>
              <a:off x="2988" y="1988"/>
              <a:ext cx="1106" cy="157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Физико-</a:t>
              </a:r>
              <a:br>
                <a:rPr lang="ru-RU" sz="1200" dirty="0">
                  <a:solidFill>
                    <a:prstClr val="black"/>
                  </a:solidFill>
                </a:rPr>
              </a:br>
              <a:r>
                <a:rPr lang="ru-RU" sz="1200" dirty="0">
                  <a:solidFill>
                    <a:prstClr val="black"/>
                  </a:solidFill>
                </a:rPr>
                <a:t>механические свойства</a:t>
              </a: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Технология 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ru-RU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1200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246" name="Rectangle 8"/>
            <p:cNvSpPr>
              <a:spLocks noChangeArrowheads="1"/>
            </p:cNvSpPr>
            <p:nvPr/>
          </p:nvSpPr>
          <p:spPr bwMode="auto">
            <a:xfrm>
              <a:off x="2926" y="1728"/>
              <a:ext cx="1260" cy="26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600" b="1" dirty="0">
                  <a:solidFill>
                    <a:prstClr val="black"/>
                  </a:solidFill>
                </a:rPr>
                <a:t>Термообработка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9247" name="Line 9"/>
            <p:cNvSpPr>
              <a:spLocks noChangeShapeType="1"/>
            </p:cNvSpPr>
            <p:nvPr/>
          </p:nvSpPr>
          <p:spPr bwMode="auto">
            <a:xfrm>
              <a:off x="2933" y="1995"/>
              <a:ext cx="124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220" name="Group 10"/>
          <p:cNvGrpSpPr>
            <a:grpSpLocks/>
          </p:cNvGrpSpPr>
          <p:nvPr/>
        </p:nvGrpSpPr>
        <p:grpSpPr bwMode="auto">
          <a:xfrm>
            <a:off x="2626721" y="2025117"/>
            <a:ext cx="2047055" cy="2959395"/>
            <a:chOff x="1589" y="1728"/>
            <a:chExt cx="1344" cy="1872"/>
          </a:xfrm>
        </p:grpSpPr>
        <p:sp>
          <p:nvSpPr>
            <p:cNvPr id="1017867" name="AutoShape 11"/>
            <p:cNvSpPr>
              <a:spLocks noChangeArrowheads="1"/>
            </p:cNvSpPr>
            <p:nvPr/>
          </p:nvSpPr>
          <p:spPr bwMode="auto">
            <a:xfrm>
              <a:off x="1632" y="1728"/>
              <a:ext cx="1248" cy="18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9239" name="AutoShape 12"/>
            <p:cNvSpPr>
              <a:spLocks noChangeArrowheads="1"/>
            </p:cNvSpPr>
            <p:nvPr/>
          </p:nvSpPr>
          <p:spPr bwMode="auto">
            <a:xfrm>
              <a:off x="1637" y="1728"/>
              <a:ext cx="1248" cy="18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8000">
                    <a:alpha val="5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50800" cap="rnd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defTabSz="684610"/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9240" name="Rectangle 13"/>
            <p:cNvSpPr>
              <a:spLocks noChangeArrowheads="1"/>
            </p:cNvSpPr>
            <p:nvPr/>
          </p:nvSpPr>
          <p:spPr bwMode="auto">
            <a:xfrm>
              <a:off x="1662" y="1995"/>
              <a:ext cx="1271" cy="157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Деформации</a:t>
              </a:r>
              <a:br>
                <a:rPr lang="ru-RU" sz="1200" dirty="0">
                  <a:solidFill>
                    <a:prstClr val="black"/>
                  </a:solidFill>
                </a:rPr>
              </a:br>
              <a:r>
                <a:rPr lang="ru-RU" sz="1200" dirty="0">
                  <a:solidFill>
                    <a:prstClr val="black"/>
                  </a:solidFill>
                </a:rPr>
                <a:t>Напряжения</a:t>
              </a: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Технология </a:t>
              </a:r>
              <a:br>
                <a:rPr lang="ru-RU" sz="1200" dirty="0">
                  <a:solidFill>
                    <a:prstClr val="black"/>
                  </a:solidFill>
                </a:rPr>
              </a:b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241" name="Rectangle 14"/>
            <p:cNvSpPr>
              <a:spLocks noChangeArrowheads="1"/>
            </p:cNvSpPr>
            <p:nvPr/>
          </p:nvSpPr>
          <p:spPr bwMode="auto">
            <a:xfrm>
              <a:off x="1589" y="1733"/>
              <a:ext cx="1271" cy="26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600" b="1" dirty="0">
                  <a:solidFill>
                    <a:prstClr val="black"/>
                  </a:solidFill>
                </a:rPr>
                <a:t>Сварка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9242" name="Line 15"/>
            <p:cNvSpPr>
              <a:spLocks noChangeShapeType="1"/>
            </p:cNvSpPr>
            <p:nvPr/>
          </p:nvSpPr>
          <p:spPr bwMode="auto">
            <a:xfrm>
              <a:off x="1637" y="1995"/>
              <a:ext cx="124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221" name="Group 26"/>
          <p:cNvGrpSpPr>
            <a:grpSpLocks/>
          </p:cNvGrpSpPr>
          <p:nvPr/>
        </p:nvGrpSpPr>
        <p:grpSpPr bwMode="auto">
          <a:xfrm>
            <a:off x="6545675" y="2025117"/>
            <a:ext cx="2185658" cy="2959395"/>
            <a:chOff x="4162" y="1728"/>
            <a:chExt cx="1435" cy="1872"/>
          </a:xfrm>
        </p:grpSpPr>
        <p:sp>
          <p:nvSpPr>
            <p:cNvPr id="1017883" name="AutoShape 27"/>
            <p:cNvSpPr>
              <a:spLocks noChangeArrowheads="1"/>
            </p:cNvSpPr>
            <p:nvPr/>
          </p:nvSpPr>
          <p:spPr bwMode="auto">
            <a:xfrm>
              <a:off x="4253" y="1728"/>
              <a:ext cx="1248" cy="18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9234" name="AutoShape 28"/>
            <p:cNvSpPr>
              <a:spLocks noChangeArrowheads="1"/>
            </p:cNvSpPr>
            <p:nvPr/>
          </p:nvSpPr>
          <p:spPr bwMode="auto">
            <a:xfrm>
              <a:off x="4258" y="1728"/>
              <a:ext cx="1248" cy="18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80">
                    <a:alpha val="5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50800" cap="rnd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defTabSz="684610"/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9235" name="Rectangle 30"/>
            <p:cNvSpPr>
              <a:spLocks noChangeArrowheads="1"/>
            </p:cNvSpPr>
            <p:nvPr/>
          </p:nvSpPr>
          <p:spPr bwMode="auto">
            <a:xfrm>
              <a:off x="4258" y="1995"/>
              <a:ext cx="1214" cy="157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4610"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Деформации</a:t>
              </a:r>
            </a:p>
            <a:p>
              <a:pPr defTabSz="684610"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Напряжения</a:t>
              </a:r>
            </a:p>
            <a:p>
              <a:pPr defTabSz="684610"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Дефекты</a:t>
              </a:r>
            </a:p>
            <a:p>
              <a:pPr defTabSz="684610"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Технология</a:t>
              </a:r>
            </a:p>
            <a:p>
              <a:pPr defTabSz="684610">
                <a:buClr>
                  <a:srgbClr val="4F81BD"/>
                </a:buClr>
              </a:pP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236" name="Rectangle 31"/>
            <p:cNvSpPr>
              <a:spLocks noChangeArrowheads="1"/>
            </p:cNvSpPr>
            <p:nvPr/>
          </p:nvSpPr>
          <p:spPr bwMode="auto">
            <a:xfrm>
              <a:off x="4162" y="1733"/>
              <a:ext cx="1435" cy="26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400" b="1" dirty="0" smtClean="0">
                  <a:solidFill>
                    <a:prstClr val="black"/>
                  </a:solidFill>
                </a:rPr>
                <a:t>Обработка давлением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237" name="Line 32"/>
            <p:cNvSpPr>
              <a:spLocks noChangeShapeType="1"/>
            </p:cNvSpPr>
            <p:nvPr/>
          </p:nvSpPr>
          <p:spPr bwMode="auto">
            <a:xfrm>
              <a:off x="4258" y="1995"/>
              <a:ext cx="124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9222" name="Group 33"/>
          <p:cNvGrpSpPr>
            <a:grpSpLocks/>
          </p:cNvGrpSpPr>
          <p:nvPr/>
        </p:nvGrpSpPr>
        <p:grpSpPr bwMode="auto">
          <a:xfrm>
            <a:off x="690853" y="2025117"/>
            <a:ext cx="2008977" cy="2960919"/>
            <a:chOff x="318" y="1728"/>
            <a:chExt cx="1319" cy="1872"/>
          </a:xfrm>
        </p:grpSpPr>
        <p:sp>
          <p:nvSpPr>
            <p:cNvPr id="1017890" name="AutoShape 34"/>
            <p:cNvSpPr>
              <a:spLocks noChangeArrowheads="1"/>
            </p:cNvSpPr>
            <p:nvPr/>
          </p:nvSpPr>
          <p:spPr bwMode="auto">
            <a:xfrm>
              <a:off x="336" y="1728"/>
              <a:ext cx="1248" cy="18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9229" name="AutoShape 35"/>
            <p:cNvSpPr>
              <a:spLocks noChangeArrowheads="1"/>
            </p:cNvSpPr>
            <p:nvPr/>
          </p:nvSpPr>
          <p:spPr bwMode="auto">
            <a:xfrm>
              <a:off x="341" y="1728"/>
              <a:ext cx="1248" cy="18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0000">
                    <a:alpha val="5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50800" cap="rnd" algn="ctr">
              <a:noFill/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defTabSz="684610"/>
              <a:endParaRPr lang="ru-RU" sz="1350">
                <a:solidFill>
                  <a:prstClr val="black"/>
                </a:solidFill>
              </a:endParaRPr>
            </a:p>
          </p:txBody>
        </p:sp>
        <p:sp>
          <p:nvSpPr>
            <p:cNvPr id="9230" name="Rectangle 36"/>
            <p:cNvSpPr>
              <a:spLocks noChangeArrowheads="1"/>
            </p:cNvSpPr>
            <p:nvPr/>
          </p:nvSpPr>
          <p:spPr bwMode="auto">
            <a:xfrm>
              <a:off x="318" y="1728"/>
              <a:ext cx="1271" cy="26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600" b="1" dirty="0">
                  <a:solidFill>
                    <a:prstClr val="black"/>
                  </a:solidFill>
                </a:rPr>
                <a:t>Литье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9231" name="Rectangle 37"/>
            <p:cNvSpPr>
              <a:spLocks noChangeArrowheads="1"/>
            </p:cNvSpPr>
            <p:nvPr/>
          </p:nvSpPr>
          <p:spPr bwMode="auto">
            <a:xfrm>
              <a:off x="366" y="1995"/>
              <a:ext cx="1271" cy="157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r>
                <a:rPr lang="ru-RU" sz="1200" dirty="0">
                  <a:solidFill>
                    <a:prstClr val="black"/>
                  </a:solidFill>
                </a:rPr>
                <a:t>Все виды литья</a:t>
              </a:r>
              <a:br>
                <a:rPr lang="ru-RU" sz="1200" dirty="0">
                  <a:solidFill>
                    <a:prstClr val="black"/>
                  </a:solidFill>
                </a:rPr>
              </a:br>
              <a:r>
                <a:rPr lang="ru-RU" sz="1200" dirty="0">
                  <a:solidFill>
                    <a:prstClr val="black"/>
                  </a:solidFill>
                </a:rPr>
                <a:t>Напряжения</a:t>
              </a:r>
              <a:br>
                <a:rPr lang="ru-RU" sz="1200" dirty="0">
                  <a:solidFill>
                    <a:prstClr val="black"/>
                  </a:solidFill>
                </a:rPr>
              </a:br>
              <a:r>
                <a:rPr lang="ru-RU" sz="1200" dirty="0">
                  <a:solidFill>
                    <a:prstClr val="black"/>
                  </a:solidFill>
                </a:rPr>
                <a:t>Дефекты</a:t>
              </a: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b="1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b="1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b="1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b="1" dirty="0">
                <a:solidFill>
                  <a:prstClr val="black"/>
                </a:solidFill>
              </a:endParaRPr>
            </a:p>
            <a:p>
              <a:pPr defTabSz="684610">
                <a:spcBef>
                  <a:spcPct val="20000"/>
                </a:spcBef>
                <a:buClr>
                  <a:srgbClr val="4F81BD"/>
                </a:buClr>
              </a:pPr>
              <a:endParaRPr lang="en-US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9232" name="Line 39"/>
            <p:cNvSpPr>
              <a:spLocks noChangeShapeType="1"/>
            </p:cNvSpPr>
            <p:nvPr/>
          </p:nvSpPr>
          <p:spPr bwMode="auto">
            <a:xfrm>
              <a:off x="336" y="1995"/>
              <a:ext cx="124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350">
                <a:solidFill>
                  <a:prstClr val="black"/>
                </a:solidFill>
              </a:endParaRPr>
            </a:p>
          </p:txBody>
        </p:sp>
      </p:grpSp>
      <p:pic>
        <p:nvPicPr>
          <p:cNvPr id="9224" name="Picture 5" descr="cumulated_plasticstrains_gamma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4527" y="3327373"/>
            <a:ext cx="1617539" cy="140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871" y="3327373"/>
            <a:ext cx="1577939" cy="11392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9734" y="3402006"/>
            <a:ext cx="1609923" cy="13281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9260" y="3464454"/>
            <a:ext cx="1242855" cy="15078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3483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Анализ технологических процессов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ltGray">
          <a:xfrm>
            <a:off x="2114139" y="1980832"/>
            <a:ext cx="1420717" cy="4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4610">
              <a:tabLst>
                <a:tab pos="300038" algn="l"/>
              </a:tabLst>
              <a:defRPr/>
            </a:pPr>
            <a:r>
              <a:rPr lang="ru-RU" sz="2100" b="1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Литье</a:t>
            </a:r>
            <a:endParaRPr lang="en-US" sz="2100" b="1" kern="0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ltGray">
          <a:xfrm>
            <a:off x="5281613" y="2083644"/>
            <a:ext cx="2465387" cy="4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4610">
              <a:tabLst>
                <a:tab pos="300038" algn="l"/>
              </a:tabLst>
              <a:defRPr/>
            </a:pPr>
            <a:r>
              <a:rPr lang="ru-RU" sz="2100" b="1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Термообработка</a:t>
            </a:r>
            <a:endParaRPr lang="en-US" sz="2100" b="1" kern="0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ltGray">
          <a:xfrm>
            <a:off x="4044785" y="3339294"/>
            <a:ext cx="1236828" cy="4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4610">
              <a:tabLst>
                <a:tab pos="300038" algn="l"/>
              </a:tabLst>
              <a:defRPr/>
            </a:pPr>
            <a:r>
              <a:rPr lang="ru-RU" sz="2100" b="1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Сварка</a:t>
            </a:r>
            <a:endParaRPr lang="en-US" sz="2100" b="1" kern="0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19" name="cast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36701" y="2574016"/>
            <a:ext cx="2430066" cy="259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cs_temp_heating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1682" y="2653771"/>
            <a:ext cx="2615318" cy="19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snap_through_02_compressed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52623" y="3829666"/>
            <a:ext cx="2532227" cy="205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2898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42" y="1212224"/>
            <a:ext cx="6026508" cy="751805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SDPD – simulation driven product development</a:t>
            </a: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/>
              <a:t>	</a:t>
            </a:r>
            <a:r>
              <a:rPr lang="ru-RU" sz="3000" b="1" dirty="0"/>
              <a:t>   </a:t>
            </a:r>
            <a:r>
              <a:rPr lang="ru-RU" sz="2700" b="1" dirty="0"/>
              <a:t>Проектирование ведомое расчетами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455590"/>
            <a:ext cx="8144645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ED7D31"/>
              </a:buClr>
              <a:buSzPct val="80000"/>
              <a:tabLst>
                <a:tab pos="300038" algn="l"/>
              </a:tabLst>
              <a:defRPr/>
            </a:pPr>
            <a:r>
              <a:rPr lang="ru-RU" sz="1400" dirty="0">
                <a:solidFill>
                  <a:prstClr val="black"/>
                </a:solidFill>
                <a:latin typeface="Arial Black" pitchFamily="34" charset="0"/>
              </a:rPr>
              <a:t>		</a:t>
            </a:r>
            <a:r>
              <a:rPr lang="ru-RU" sz="2800" b="1" dirty="0" smtClean="0">
                <a:solidFill>
                  <a:srgbClr val="008DD2"/>
                </a:solidFill>
              </a:rPr>
              <a:t>Новый </a:t>
            </a:r>
            <a:r>
              <a:rPr lang="ru-RU" sz="2800" b="1" dirty="0">
                <a:solidFill>
                  <a:srgbClr val="008DD2"/>
                </a:solidFill>
              </a:rPr>
              <a:t>подход к проектированию </a:t>
            </a:r>
            <a:r>
              <a:rPr lang="en-US" sz="2800" b="1" dirty="0">
                <a:solidFill>
                  <a:srgbClr val="008DD2"/>
                </a:solidFill>
              </a:rPr>
              <a:t>- SDPD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7566" y="2442962"/>
            <a:ext cx="6026508" cy="38636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prstClr val="black"/>
                </a:solidFill>
              </a:rPr>
              <a:t>От проверочных расчетов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84805" y="5329438"/>
            <a:ext cx="4272507" cy="38636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prstClr val="black"/>
                </a:solidFill>
              </a:rPr>
              <a:t>к оптимизационным расчетам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10" y="2829328"/>
            <a:ext cx="3615029" cy="2134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8" y="3653257"/>
            <a:ext cx="1287434" cy="9866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00" y="3766267"/>
            <a:ext cx="1315686" cy="778293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3135087" y="3849279"/>
            <a:ext cx="383948" cy="460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594977" y="3849279"/>
            <a:ext cx="383948" cy="460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ПЛМ Урал">
  <a:themeElements>
    <a:clrScheme name="ПЛМ Урал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DA10567C-FBC2-F34C-AC42-C8B725C5137A}" vid="{43605BB2-A33C-8443-922C-90748D723B3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ПЛМ Урал</Template>
  <TotalTime>1460</TotalTime>
  <Words>1055</Words>
  <Application>Microsoft Office PowerPoint</Application>
  <PresentationFormat>Экран (4:3)</PresentationFormat>
  <Paragraphs>273</Paragraphs>
  <Slides>33</Slides>
  <Notes>20</Notes>
  <HiddenSlides>4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Times New Roman</vt:lpstr>
      <vt:lpstr>Verdana</vt:lpstr>
      <vt:lpstr>Wingdings</vt:lpstr>
      <vt:lpstr>Тема ПЛМ Урал</vt:lpstr>
      <vt:lpstr>Тема Office</vt:lpstr>
      <vt:lpstr>1_Тема Office</vt:lpstr>
      <vt:lpstr>Конструкторско-технологическая подготовка и управление жизненным циклом изделия (PLM) на современном производстве</vt:lpstr>
      <vt:lpstr>Этапы компьютеризации</vt:lpstr>
      <vt:lpstr>Этапы компьютеризации</vt:lpstr>
      <vt:lpstr>Этапы компьютеризации</vt:lpstr>
      <vt:lpstr>Проектный анализ</vt:lpstr>
      <vt:lpstr>Виртуальные испытания</vt:lpstr>
      <vt:lpstr>Технологический анализ</vt:lpstr>
      <vt:lpstr>Анализ технологических процессов</vt:lpstr>
      <vt:lpstr>SDPD – simulation driven product development     Проектирование ведомое расчетами</vt:lpstr>
      <vt:lpstr>Топологическая оптимизация</vt:lpstr>
      <vt:lpstr>Презентация PowerPoint</vt:lpstr>
      <vt:lpstr>Этапы компьютеризации</vt:lpstr>
      <vt:lpstr>PLM (Product Lifecycle Management)   Принципы</vt:lpstr>
      <vt:lpstr>Движение информации внутри предприятия</vt:lpstr>
      <vt:lpstr>Централизация информации</vt:lpstr>
      <vt:lpstr>От пересылки информации к доступу к информации</vt:lpstr>
      <vt:lpstr> 2: Структуризация и концентрация информации </vt:lpstr>
      <vt:lpstr>3. Электронная модель изделия</vt:lpstr>
      <vt:lpstr>Существующий процесс проектирования</vt:lpstr>
      <vt:lpstr>Проведение изменений в 3D модели</vt:lpstr>
      <vt:lpstr>Современный процесс проектирования</vt:lpstr>
      <vt:lpstr> Согласование по модели – ключевой фактор эффективности </vt:lpstr>
      <vt:lpstr> Согласование по модели – ключевой фактор эффективности </vt:lpstr>
      <vt:lpstr>Сокращение сроков за  счет накопленных знаний</vt:lpstr>
      <vt:lpstr>4: Контроль модификаций, опций и ревизий</vt:lpstr>
      <vt:lpstr>Что мы имеем в результате</vt:lpstr>
      <vt:lpstr>V – модель. Разработка и приемка</vt:lpstr>
      <vt:lpstr>V – модель. От требований к моделям</vt:lpstr>
      <vt:lpstr>Что мы имеем в результате</vt:lpstr>
      <vt:lpstr>Что мы имеем в результате</vt:lpstr>
      <vt:lpstr>Что мы имеем в результате</vt:lpstr>
      <vt:lpstr>Что мы имеем в результате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Переход к современным методам и средствам проектирования - путь к повышению эффективности проектирования и производства</dc:title>
  <dc:creator>пользователь Microsoft Office</dc:creator>
  <cp:lastModifiedBy>Власов Владимир Николаевич</cp:lastModifiedBy>
  <cp:revision>27</cp:revision>
  <dcterms:created xsi:type="dcterms:W3CDTF">2015-12-14T08:01:32Z</dcterms:created>
  <dcterms:modified xsi:type="dcterms:W3CDTF">2016-04-20T05:41:31Z</dcterms:modified>
</cp:coreProperties>
</file>