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5" r:id="rId2"/>
    <p:sldMasterId id="2147483679" r:id="rId3"/>
    <p:sldMasterId id="2147483691" r:id="rId4"/>
    <p:sldMasterId id="2147483703" r:id="rId5"/>
    <p:sldMasterId id="2147483715" r:id="rId6"/>
    <p:sldMasterId id="2147483727" r:id="rId7"/>
    <p:sldMasterId id="2147483767" r:id="rId8"/>
  </p:sldMasterIdLst>
  <p:notesMasterIdLst>
    <p:notesMasterId r:id="rId52"/>
  </p:notesMasterIdLst>
  <p:handoutMasterIdLst>
    <p:handoutMasterId r:id="rId53"/>
  </p:handoutMasterIdLst>
  <p:sldIdLst>
    <p:sldId id="464" r:id="rId9"/>
    <p:sldId id="542" r:id="rId10"/>
    <p:sldId id="543" r:id="rId11"/>
    <p:sldId id="587" r:id="rId12"/>
    <p:sldId id="588" r:id="rId13"/>
    <p:sldId id="589" r:id="rId14"/>
    <p:sldId id="590" r:id="rId15"/>
    <p:sldId id="546" r:id="rId16"/>
    <p:sldId id="559" r:id="rId17"/>
    <p:sldId id="560" r:id="rId18"/>
    <p:sldId id="561" r:id="rId19"/>
    <p:sldId id="562" r:id="rId20"/>
    <p:sldId id="563" r:id="rId21"/>
    <p:sldId id="564" r:id="rId22"/>
    <p:sldId id="565" r:id="rId23"/>
    <p:sldId id="566" r:id="rId24"/>
    <p:sldId id="567" r:id="rId25"/>
    <p:sldId id="568" r:id="rId26"/>
    <p:sldId id="569" r:id="rId27"/>
    <p:sldId id="570" r:id="rId28"/>
    <p:sldId id="558" r:id="rId29"/>
    <p:sldId id="571" r:id="rId30"/>
    <p:sldId id="572" r:id="rId31"/>
    <p:sldId id="573" r:id="rId32"/>
    <p:sldId id="575" r:id="rId33"/>
    <p:sldId id="576" r:id="rId34"/>
    <p:sldId id="577" r:id="rId35"/>
    <p:sldId id="578" r:id="rId36"/>
    <p:sldId id="579" r:id="rId37"/>
    <p:sldId id="580" r:id="rId38"/>
    <p:sldId id="581" r:id="rId39"/>
    <p:sldId id="582" r:id="rId40"/>
    <p:sldId id="583" r:id="rId41"/>
    <p:sldId id="584" r:id="rId42"/>
    <p:sldId id="585" r:id="rId43"/>
    <p:sldId id="552" r:id="rId44"/>
    <p:sldId id="553" r:id="rId45"/>
    <p:sldId id="586" r:id="rId46"/>
    <p:sldId id="554" r:id="rId47"/>
    <p:sldId id="555" r:id="rId48"/>
    <p:sldId id="556" r:id="rId49"/>
    <p:sldId id="551" r:id="rId50"/>
    <p:sldId id="557" r:id="rId5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2976">
          <p15:clr>
            <a:srgbClr val="A4A3A4"/>
          </p15:clr>
        </p15:guide>
        <p15:guide id="3" orient="horz" pos="3216">
          <p15:clr>
            <a:srgbClr val="A4A3A4"/>
          </p15:clr>
        </p15:guide>
        <p15:guide id="4" orient="horz" pos="2640">
          <p15:clr>
            <a:srgbClr val="A4A3A4"/>
          </p15:clr>
        </p15:guide>
        <p15:guide id="5" orient="horz" pos="2448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888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pos="2880">
          <p15:clr>
            <a:srgbClr val="A4A3A4"/>
          </p15:clr>
        </p15:guide>
        <p15:guide id="10" pos="1968">
          <p15:clr>
            <a:srgbClr val="A4A3A4"/>
          </p15:clr>
        </p15:guide>
        <p15:guide id="11" pos="144">
          <p15:clr>
            <a:srgbClr val="A4A3A4"/>
          </p15:clr>
        </p15:guide>
        <p15:guide id="12" pos="1776">
          <p15:clr>
            <a:srgbClr val="A4A3A4"/>
          </p15:clr>
        </p15:guide>
        <p15:guide id="13" pos="5616">
          <p15:clr>
            <a:srgbClr val="A4A3A4"/>
          </p15:clr>
        </p15:guide>
        <p15:guide id="14" pos="1344">
          <p15:clr>
            <a:srgbClr val="A4A3A4"/>
          </p15:clr>
        </p15:guide>
        <p15:guide id="15" pos="34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0000"/>
    <a:srgbClr val="000066"/>
    <a:srgbClr val="FF6600"/>
    <a:srgbClr val="FFE100"/>
    <a:srgbClr val="008000"/>
    <a:srgbClr val="ACCED0"/>
    <a:srgbClr val="86D8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2" autoAdjust="0"/>
    <p:restoredTop sz="94849" autoAdjust="0"/>
  </p:normalViewPr>
  <p:slideViewPr>
    <p:cSldViewPr>
      <p:cViewPr varScale="1">
        <p:scale>
          <a:sx n="67" d="100"/>
          <a:sy n="67" d="100"/>
        </p:scale>
        <p:origin x="1644" y="60"/>
      </p:cViewPr>
      <p:guideLst>
        <p:guide orient="horz" pos="1008"/>
        <p:guide orient="horz" pos="2976"/>
        <p:guide orient="horz" pos="3216"/>
        <p:guide orient="horz" pos="2640"/>
        <p:guide orient="horz" pos="2448"/>
        <p:guide orient="horz"/>
        <p:guide orient="horz" pos="3888"/>
        <p:guide orient="horz" pos="2160"/>
        <p:guide pos="2880"/>
        <p:guide pos="1968"/>
        <p:guide pos="144"/>
        <p:guide pos="1776"/>
        <p:guide pos="5616"/>
        <p:guide pos="1344"/>
        <p:guide pos="340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0.xml"/><Relationship Id="rId13" Type="http://schemas.openxmlformats.org/officeDocument/2006/relationships/slide" Target="slides/slide35.xml"/><Relationship Id="rId3" Type="http://schemas.openxmlformats.org/officeDocument/2006/relationships/slide" Target="slides/slide25.xml"/><Relationship Id="rId7" Type="http://schemas.openxmlformats.org/officeDocument/2006/relationships/slide" Target="slides/slide29.xml"/><Relationship Id="rId12" Type="http://schemas.openxmlformats.org/officeDocument/2006/relationships/slide" Target="slides/slide34.xml"/><Relationship Id="rId2" Type="http://schemas.openxmlformats.org/officeDocument/2006/relationships/slide" Target="slides/slide24.xml"/><Relationship Id="rId1" Type="http://schemas.openxmlformats.org/officeDocument/2006/relationships/slide" Target="slides/slide21.xml"/><Relationship Id="rId6" Type="http://schemas.openxmlformats.org/officeDocument/2006/relationships/slide" Target="slides/slide28.xml"/><Relationship Id="rId11" Type="http://schemas.openxmlformats.org/officeDocument/2006/relationships/slide" Target="slides/slide33.xml"/><Relationship Id="rId5" Type="http://schemas.openxmlformats.org/officeDocument/2006/relationships/slide" Target="slides/slide27.xml"/><Relationship Id="rId10" Type="http://schemas.openxmlformats.org/officeDocument/2006/relationships/slide" Target="slides/slide32.xml"/><Relationship Id="rId4" Type="http://schemas.openxmlformats.org/officeDocument/2006/relationships/slide" Target="slides/slide26.xml"/><Relationship Id="rId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438" tIns="47719" rIns="95438" bIns="47719" numCol="1" anchor="t" anchorCtr="0" compatLnSpc="1">
            <a:prstTxWarp prst="textNoShape">
              <a:avLst/>
            </a:prstTxWarp>
          </a:bodyPr>
          <a:lstStyle>
            <a:lvl1pPr algn="l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438" tIns="47719" rIns="95438" bIns="47719" numCol="1" anchor="t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438" tIns="47719" rIns="95438" bIns="47719" numCol="1" anchor="b" anchorCtr="0" compatLnSpc="1">
            <a:prstTxWarp prst="textNoShape">
              <a:avLst/>
            </a:prstTxWarp>
          </a:bodyPr>
          <a:lstStyle>
            <a:lvl1pPr algn="l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438" tIns="47719" rIns="95438" bIns="47719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b="0"/>
            </a:lvl1pPr>
          </a:lstStyle>
          <a:p>
            <a:fld id="{4D499D60-8C6C-4CF3-BAF6-F5DEBBD5963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84074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9913" cy="549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l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9388" y="0"/>
            <a:ext cx="3109912" cy="5492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>
            <a:lvl1pPr algn="r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1075" y="785813"/>
            <a:ext cx="5137150" cy="3852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7263" y="4875213"/>
            <a:ext cx="5184775" cy="4559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390" tIns="47695" rIns="95390" bIns="47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50425"/>
            <a:ext cx="3109913" cy="471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l" defTabSz="954088">
              <a:spcBef>
                <a:spcPct val="0"/>
              </a:spcBef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9388" y="9750425"/>
            <a:ext cx="3109912" cy="4714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5390" tIns="47695" rIns="95390" bIns="47695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 b="0"/>
            </a:lvl1pPr>
          </a:lstStyle>
          <a:p>
            <a:fld id="{BF6635B6-E027-49F7-A266-8F69AE3F118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592698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2E8CC55-1C9E-4997-8A53-53011077B3B2}" type="slidenum">
              <a:rPr lang="de-DE" sz="1200"/>
              <a:pPr algn="r"/>
              <a:t>4</a:t>
            </a:fld>
            <a:endParaRPr lang="de-DE" sz="1200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12E932C-D5E5-4D1A-9052-F3ECBD6E294D}" type="slidenum">
              <a:rPr lang="de-DE" sz="1200"/>
              <a:pPr algn="r"/>
              <a:t>4</a:t>
            </a:fld>
            <a:endParaRPr lang="de-DE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58660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28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65553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3553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30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28479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31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70874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32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6730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33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1133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34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049479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1351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spcBef>
                <a:spcPct val="50000"/>
              </a:spcBef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AA833D99-6B19-45AB-B73E-336694BF3907}" type="slidenum">
              <a:rPr lang="de-DE" sz="1200" b="0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defRPr/>
              </a:pPr>
              <a:t>35</a:t>
            </a:fld>
            <a:endParaRPr lang="de-DE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7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AF71E5-44AF-4327-81C1-CB6E94C868F2}" type="slidenum">
              <a:rPr lang="de-DE" sz="1200"/>
              <a:pPr algn="r"/>
              <a:t>5</a:t>
            </a:fld>
            <a:endParaRPr lang="de-DE" sz="1200"/>
          </a:p>
        </p:txBody>
      </p:sp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3A3C0BC-BB0B-4BDE-9E0D-4C58B8CFA738}" type="slidenum">
              <a:rPr lang="de-DE" sz="1200"/>
              <a:pPr algn="r"/>
              <a:t>5</a:t>
            </a:fld>
            <a:endParaRPr lang="de-DE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0704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4714FAB-D647-48B1-935E-2AB7C6706632}" type="slidenum">
              <a:rPr lang="de-DE" altLang="ru-RU" sz="1300" b="0"/>
              <a:pPr eaLnBrk="1" hangingPunct="1"/>
              <a:t>9</a:t>
            </a:fld>
            <a:endParaRPr lang="de-DE" altLang="ru-RU" sz="1300" b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2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ru-RU" smtClean="0">
              <a:latin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4088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03D9FB-8F96-4A90-9035-6BCF228124CD}" type="slidenum">
              <a:rPr lang="en-US" altLang="ru-RU" sz="1300" b="0"/>
              <a:pPr eaLnBrk="1" hangingPunct="1"/>
              <a:t>13</a:t>
            </a:fld>
            <a:endParaRPr lang="en-US" altLang="ru-RU" sz="1300" b="0"/>
          </a:p>
        </p:txBody>
      </p:sp>
    </p:spTree>
    <p:extLst>
      <p:ext uri="{BB962C8B-B14F-4D97-AF65-F5344CB8AC3E}">
        <p14:creationId xmlns:p14="http://schemas.microsoft.com/office/powerpoint/2010/main" val="166593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54088" eaLnBrk="0" hangingPunct="0"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54088" eaLnBrk="0" hangingPunct="0"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54088" eaLnBrk="0" hangingPunct="0"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54088" eaLnBrk="0" hangingPunct="0"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tabLst>
                <a:tab pos="754063" algn="l"/>
                <a:tab pos="1509713" algn="l"/>
                <a:tab pos="2263775" algn="l"/>
                <a:tab pos="3019425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A848B6-1CA4-4DB9-B865-9711D4FF8C25}" type="slidenum">
              <a:rPr lang="de-DE" altLang="ru-RU" sz="13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14</a:t>
            </a:fld>
            <a:endParaRPr lang="de-DE" altLang="ru-RU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8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9488" y="785813"/>
            <a:ext cx="5137150" cy="3852862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8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7263" y="4875213"/>
            <a:ext cx="5183187" cy="4557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89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6353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97490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26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92970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olienbildplatzhalt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26627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A8142-E911-4927-89FC-9F7C9D69239E}" type="slidenum">
              <a:rPr lang="de-DE" smtClean="0"/>
              <a:pPr/>
              <a:t>27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18880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9" descr="square10x10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1"/>
          <p:cNvGrpSpPr>
            <a:grpSpLocks/>
          </p:cNvGrpSpPr>
          <p:nvPr userDrawn="1"/>
        </p:nvGrpSpPr>
        <p:grpSpPr bwMode="auto">
          <a:xfrm>
            <a:off x="0" y="0"/>
            <a:ext cx="3605213" cy="6858000"/>
            <a:chOff x="0" y="0"/>
            <a:chExt cx="2880" cy="4320"/>
          </a:xfrm>
        </p:grpSpPr>
        <p:sp>
          <p:nvSpPr>
            <p:cNvPr id="4" name="Rectangle 62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de-DE" altLang="ru-RU" sz="2400" b="0" smtClean="0">
                <a:solidFill>
                  <a:schemeClr val="bg1"/>
                </a:solidFill>
              </a:endParaRPr>
            </a:p>
          </p:txBody>
        </p:sp>
        <p:sp>
          <p:nvSpPr>
            <p:cNvPr id="5" name="Text Box 63"/>
            <p:cNvSpPr txBox="1">
              <a:spLocks noChangeArrowheads="1"/>
            </p:cNvSpPr>
            <p:nvPr userDrawn="1"/>
          </p:nvSpPr>
          <p:spPr bwMode="auto">
            <a:xfrm>
              <a:off x="0" y="0"/>
              <a:ext cx="21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de-DE" sz="2400" smtClean="0"/>
            </a:p>
          </p:txBody>
        </p:sp>
      </p:grpSp>
      <p:pic>
        <p:nvPicPr>
          <p:cNvPr id="6" name="Picture 64" descr="0mahrex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4648200"/>
            <a:ext cx="1428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5"/>
          <p:cNvSpPr>
            <a:spLocks noChangeArrowheads="1"/>
          </p:cNvSpPr>
          <p:nvPr userDrawn="1"/>
        </p:nvSpPr>
        <p:spPr bwMode="auto">
          <a:xfrm>
            <a:off x="4284663" y="735013"/>
            <a:ext cx="43434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dirty="0" smtClean="0"/>
              <a:t>Опыт компании Mahr по оснащению российских предприятий универсальными средствами измерений</a:t>
            </a:r>
          </a:p>
        </p:txBody>
      </p:sp>
      <p:sp>
        <p:nvSpPr>
          <p:cNvPr id="8" name="Rectangle 65"/>
          <p:cNvSpPr>
            <a:spLocks noChangeArrowheads="1"/>
          </p:cNvSpPr>
          <p:nvPr userDrawn="1"/>
        </p:nvSpPr>
        <p:spPr bwMode="auto">
          <a:xfrm>
            <a:off x="4284663" y="3538538"/>
            <a:ext cx="4343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 smtClean="0"/>
              <a:t>Представитель </a:t>
            </a:r>
            <a:r>
              <a:rPr lang="en-US" altLang="ru-RU" sz="1600" dirty="0" smtClean="0"/>
              <a:t>Mahr GmbH</a:t>
            </a:r>
            <a:endParaRPr lang="ru-RU" altLang="ru-RU" sz="1600" dirty="0" smtClean="0"/>
          </a:p>
          <a:p>
            <a:pPr algn="ctr" eaLnBrk="1" hangingPunct="1">
              <a:defRPr/>
            </a:pPr>
            <a:r>
              <a:rPr lang="ru-RU" altLang="ru-RU" sz="1600" dirty="0" smtClean="0"/>
              <a:t>Олег Лебеденко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650"/>
            <a:ext cx="3605213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8" descr="titel_Jubiläumsmessschieb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5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9211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079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8224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73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24139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50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33365" y="-1342458"/>
            <a:ext cx="785812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dirty="0" smtClean="0"/>
              <a:t>Titelmasterformat durch Klicken </a:t>
            </a:r>
            <a:r>
              <a:rPr lang="de-DE" dirty="0" err="1" smtClean="0"/>
              <a:t>beMarConnect</a:t>
            </a:r>
            <a:r>
              <a:rPr lang="de-DE" dirty="0" smtClean="0"/>
              <a:t> Integrated Wireless – clevere Funkverbindung zum Kabelpreisarbeiten</a:t>
            </a:r>
            <a:endParaRPr lang="en-US" dirty="0" smtClean="0"/>
          </a:p>
        </p:txBody>
      </p:sp>
      <p:pic>
        <p:nvPicPr>
          <p:cNvPr id="9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6677654"/>
            <a:ext cx="9144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082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9616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051"/>
          <p:cNvSpPr>
            <a:spLocks noGrp="1" noChangeArrowheads="1"/>
          </p:cNvSpPr>
          <p:nvPr>
            <p:ph idx="1"/>
          </p:nvPr>
        </p:nvSpPr>
        <p:spPr bwMode="auto">
          <a:xfrm>
            <a:off x="228600" y="815578"/>
            <a:ext cx="8686800" cy="578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8" name="Grafik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51840" y="23415"/>
            <a:ext cx="54133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3175" y="6677654"/>
            <a:ext cx="9144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179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8008C81-86B2-4997-9240-38599EFF0A15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D9F3C43-5551-447B-9CB8-DC07685D7CB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781848241"/>
      </p:ext>
    </p:extLst>
  </p:cSld>
  <p:clrMapOvr>
    <a:masterClrMapping/>
  </p:clrMapOvr>
  <p:transition spd="med">
    <p:pull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DA2D74D-5DA0-43D0-8AF2-F6CD810B9881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5DB7A82-DEBD-439F-B51D-E93DE149648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69939250"/>
      </p:ext>
    </p:extLst>
  </p:cSld>
  <p:clrMapOvr>
    <a:masterClrMapping/>
  </p:clrMapOvr>
  <p:transition spd="med">
    <p:pull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389E0E5-BEAD-495F-A1A2-627DEE7FF3A7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7D802FE-C53A-4EF8-B843-C16BAC0C003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352961575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6498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D7EC146-CDF2-4541-B8DA-18BCE7B35A1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C270F0C-6292-429A-864F-F0A3E65C524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217280445"/>
      </p:ext>
    </p:extLst>
  </p:cSld>
  <p:clrMapOvr>
    <a:masterClrMapping/>
  </p:clrMapOvr>
  <p:transition spd="med">
    <p:pull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14B0BEA-5C28-45B6-A7BB-E59AD5BCADCB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6CA3636-75E7-4EC6-9351-D91E7622679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306837056"/>
      </p:ext>
    </p:extLst>
  </p:cSld>
  <p:clrMapOvr>
    <a:masterClrMapping/>
  </p:clrMapOvr>
  <p:transition spd="med">
    <p:pull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130C1528-9521-436D-A408-9C9A7850A801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7448B31-92D2-440B-90F0-B9D7C6D9EDC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28176172"/>
      </p:ext>
    </p:extLst>
  </p:cSld>
  <p:clrMapOvr>
    <a:masterClrMapping/>
  </p:clrMapOvr>
  <p:transition spd="med">
    <p:pull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633F9B0-354A-4037-A40F-F58AD9E925E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FAF4A22-808B-406D-BC4B-B2CB4572538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11665512"/>
      </p:ext>
    </p:extLst>
  </p:cSld>
  <p:clrMapOvr>
    <a:masterClrMapping/>
  </p:clrMapOvr>
  <p:transition spd="med">
    <p:pull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1277D9F-9EBD-4102-A173-02C61BCE351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110C4BF-F5C3-44CA-8180-5D41665C159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64666396"/>
      </p:ext>
    </p:extLst>
  </p:cSld>
  <p:clrMapOvr>
    <a:masterClrMapping/>
  </p:clrMapOvr>
  <p:transition spd="med">
    <p:pull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A53C9AC-049F-4A21-8D45-6D6970E9E7ED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300D968-2F95-4916-9284-37B781D8BCB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37629142"/>
      </p:ext>
    </p:extLst>
  </p:cSld>
  <p:clrMapOvr>
    <a:masterClrMapping/>
  </p:clrMapOvr>
  <p:transition spd="med">
    <p:pull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86824BD-211B-4D73-B97E-19D2832600E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F944CB0-716F-4C7E-855F-B5A9E4DC63D2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334514169"/>
      </p:ext>
    </p:extLst>
  </p:cSld>
  <p:clrMapOvr>
    <a:masterClrMapping/>
  </p:clrMapOvr>
  <p:transition spd="med">
    <p:pull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2438" y="1139825"/>
            <a:ext cx="2266950" cy="5013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139825"/>
            <a:ext cx="6650038" cy="5013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4493A933-2B59-4147-9AC4-BCFAAB89BBCD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89BABF7-B2CD-4CA3-B43C-74EB84DD98A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514858183"/>
      </p:ext>
    </p:extLst>
  </p:cSld>
  <p:clrMapOvr>
    <a:masterClrMapping/>
  </p:clrMapOvr>
  <p:transition spd="med">
    <p:pull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1139825"/>
            <a:ext cx="9069388" cy="5013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29535EB7-D90E-4560-B69B-78ED8EE6643B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5C59C79-374E-43F3-8C04-F3245F16109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11257708"/>
      </p:ext>
    </p:extLst>
  </p:cSld>
  <p:clrMapOvr>
    <a:masterClrMapping/>
  </p:clrMapOvr>
  <p:transition spd="med">
    <p:pull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9825"/>
            <a:ext cx="3959225" cy="827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1DF2EF75-03B7-4134-9F0C-8DE738E34E0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D0EA0FF-93DC-4E80-B9CB-0E33F8A204B2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00660017"/>
      </p:ext>
    </p:extLst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0707595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C80828E-6D54-4FEE-973D-20090D6B9720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4D19368-C900-4CC7-83D6-1ACCEA544C3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18949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B1A68E6-B6A7-4F4B-9F39-0215546CC1A8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F47BD4E1-D988-4664-A1CB-5ACDB4BA7E9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551278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0C5CB53-F287-471A-ACA2-1092DF83C4B0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AD82A7B-2084-4DD5-B81C-DA9F5BD0C7A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344991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FB3ABCF8-BCC8-4507-BC03-DAB95C549599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A6913B1-A4DC-4581-80E0-23C885D021A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06322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7917696-B111-4452-A563-72CB62081DF5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FC15EFB-352A-4CFF-BFE0-F2FA306B711F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9806686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17D2C96C-E680-4FC2-9F26-6F5FB7633EC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B5E0AD2-F424-4CA2-B935-D5D0506369F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66971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2011B113-81E8-4EC6-8893-80CA40815D27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FE94DBD-3937-4E2B-8A3D-9CF87DEC62E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7874241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6B3ABAB-944A-4FDD-AFCE-4D726A68476A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53D71AC-4417-4218-8A45-1FC2D3D9102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424632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AC502019-8D26-486F-A0FF-D65D94D7E391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30CB2DB3-DCA1-4225-AECB-316831F7622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326459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2A7BD6A-6EA0-4544-BF01-49ADBB5C60A1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425CE27-323D-4FED-AF9D-D4EB320C476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3680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902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1330325"/>
            <a:ext cx="2249488" cy="4822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8" y="1330325"/>
            <a:ext cx="6596062" cy="4822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79A8860-8F43-4041-92EA-D43157079A68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175D4AB-F0A1-45A7-AE47-8823107F68B1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91957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63DD676-C998-42D2-BDB1-3BE67937DBC9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C0BBA95-A9B9-4905-AD77-8B3C15CA2A0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21488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D53D118-6238-4BC2-9086-876D6B2F241D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901DA9B-098D-461F-8C2B-50495F74BC1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259976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1DF8A85D-A815-4EB6-81FF-EAF79C9105B5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4170D0F-7282-4803-A49C-95917970A8D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475964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05338" y="2266950"/>
            <a:ext cx="208280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40538" y="2266950"/>
            <a:ext cx="208280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783C34F-5EFA-46F2-8000-1876C0F939B9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2066C51-53EE-4BEE-9C7D-B0F5C33ADD5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288689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583C2344-14F4-4E7D-92A6-D049DBCAE9F8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F2F9A1E-AAFE-4574-8920-C4445047F8F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52568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0D910DAD-8013-4957-A6F0-64AEB42C26F4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B346C75-5C7E-45B5-B186-87C74B8CDAE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7883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4DB2F2EE-2A68-4565-A930-62FE19DB30AD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4BCEC06-1DCD-46A3-B684-FBB5F5E618B4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6215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A44804E9-E212-47D6-860A-FDDEE449738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E31A9FC-8576-48EA-BEEF-70AC71866C4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75631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865E305-DA58-4DCA-9353-2452E08E6F3F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97158C0-AEB1-4617-AE87-CB3F39DED97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4242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8824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19BFB7D-6721-4E75-90E2-29D399D8A533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FE583E14-E167-4EB7-8D74-6C2CA234D45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380399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0363" y="1330325"/>
            <a:ext cx="2212975" cy="525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8" y="1330325"/>
            <a:ext cx="6486525" cy="5254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92D6538-0985-4C2A-9A6C-6019292ABAC4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64740C1-6A8D-456A-8679-99788B35A0F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284032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9D6E7F6-56A1-43BE-800C-05C870345B9C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ED310FC5-3F94-4FFC-82EE-32399833066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145159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12914CEE-52FD-4D1A-8AA4-A25F0E6915E1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D84CFA4-26FA-4835-AD7E-680ADD516591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1712535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05019704-ED13-4C77-9F0A-CC9CD778A8B5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F3D1153-B5D7-45E8-BBB9-E30AE27D814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51277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C6E0C8E-DE7B-4CBB-AE1E-D4D8BE07B93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C0E3D188-E4BC-4B1B-9C58-392D86CAEEDA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524215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7C5D351-9015-404E-9D9B-6E38848428D3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374B421E-6508-469E-B90D-179704D6613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4550397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FE3925C-65E6-4FDA-8F52-54ECE22D42CA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B892A09-D73C-44E9-B474-19FB469FADD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275496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1420528-7359-415D-A8D9-45CD17582DEA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00EADB2-B6F8-41CD-B9F0-3A00106E641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708717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5CF32E3-BF78-4FDF-8985-28D7D6222243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11172DEE-810B-4809-B6F5-50D2C9CD138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76979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0640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F3FB15BF-20C7-4EF2-9E9B-8800D04F6F0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FC43826-F023-45CB-9927-1A8DE8EEEA72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4330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A65CDB84-7E34-4D4B-929A-F7EAFE781B3D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6C8EDE5-33CD-4FED-920B-4A17BD007ED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98897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1330325"/>
            <a:ext cx="2249488" cy="4822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8" y="1330325"/>
            <a:ext cx="6596062" cy="4822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219431D8-9372-4D76-8EB1-652BAA01794C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53EC4FF-85B9-4930-8E0A-84C0229E208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7412033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B636422-459D-4958-91F7-93E77F1054CA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5CB32E4-2915-4DD0-A604-1ACFD75E7230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172997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A84D028-9E6A-4744-91CC-6C41993155A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163EF2F-6442-4EF1-ADD6-07F533A8A511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527227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51F6692C-8A0B-4944-AEFD-91771B3F9449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AFE0204-CA58-4595-B888-7143743260E4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34663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AA775B6-AC10-41AA-8C8F-5EED79BE5558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7EFF2B4-A1BB-4487-A78D-9E0CDA8E049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593096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F7FA991-DD3B-43E2-B0B9-F986DEBA2190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D918553-FD94-4ECE-8ABF-2D1824633C4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3107579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F058C6D-BC15-4B8A-A85C-2D59283152D7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7989E74-BB65-4432-B1D4-A9BA2B4C286F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1135278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2D6A48F8-001B-4591-AD4F-5C32FDE46AF1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95FEB46-C460-4BD0-9006-26B4A88B4C9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29811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76995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77DA475-7151-4F6A-A07B-357C527143FC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1A999A9-EB56-4DE4-B07A-C7E4DD57C012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983676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EA60C78-4017-40BF-9427-44B864D6D4E7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742AD8A5-3EB4-48CF-A122-2B693D622BC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21368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AE99A09-CECB-4987-BC2B-62B5618A0A84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C3809F15-D458-4773-889A-9AD16529AB2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95497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1330325"/>
            <a:ext cx="2249488" cy="4822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8" y="1330325"/>
            <a:ext cx="6596062" cy="4822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5639B0A7-68DB-4C0E-AE29-E4B05B5BB3E1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56D87A7E-25AA-472D-A3D5-2C860BDA7F0A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1769989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A4CF9269-83BD-4407-94D5-8413CB418A24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440FC04F-EA26-4250-AA0A-765F1A6A745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26092204"/>
      </p:ext>
    </p:extLst>
  </p:cSld>
  <p:clrMapOvr>
    <a:masterClrMapping/>
  </p:clrMapOvr>
  <p:transition spd="med">
    <p:pull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4302A973-DAEA-42B3-9633-29138C43349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F53CF233-6EE4-409B-B0AB-D2D2EE7AB40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84589371"/>
      </p:ext>
    </p:extLst>
  </p:cSld>
  <p:clrMapOvr>
    <a:masterClrMapping/>
  </p:clrMapOvr>
  <p:transition spd="med">
    <p:pull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00AC848F-2027-40DC-B6F6-DD50B2976E84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B14C4FA4-61D3-42B4-8605-C6A4E8022DF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347458721"/>
      </p:ext>
    </p:extLst>
  </p:cSld>
  <p:clrMapOvr>
    <a:masterClrMapping/>
  </p:clrMapOvr>
  <p:transition spd="med">
    <p:pull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9F7A402-C249-49E5-A0DE-B0D2B6E3B58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751073EC-E962-49EC-8207-C4E99BC29DF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887265249"/>
      </p:ext>
    </p:extLst>
  </p:cSld>
  <p:clrMapOvr>
    <a:masterClrMapping/>
  </p:clrMapOvr>
  <p:transition spd="med">
    <p:pull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23B70F7-F0FD-422A-9F9B-A1B54DB2ACC1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CFD2748-217B-47DE-B0E9-B6059BB06E41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073225322"/>
      </p:ext>
    </p:extLst>
  </p:cSld>
  <p:clrMapOvr>
    <a:masterClrMapping/>
  </p:clrMapOvr>
  <p:transition spd="med">
    <p:pull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43C42059-59D9-4582-85D0-DD89A88A5913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826536B-382D-4C48-97E2-49EA4749171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927503521"/>
      </p:ext>
    </p:extLst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399419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8C73C2F-4B27-4800-841C-6F0EA5B520AE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318CDBF1-5FB3-43E1-970C-F3F96B6FAA3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119354692"/>
      </p:ext>
    </p:extLst>
  </p:cSld>
  <p:clrMapOvr>
    <a:masterClrMapping/>
  </p:clrMapOvr>
  <p:transition spd="med">
    <p:pull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52BD7B3A-2264-4D03-82B0-CD5CDFBB9C24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EA7F0CC-542D-4B58-9399-1F9D35F22F0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826199694"/>
      </p:ext>
    </p:extLst>
  </p:cSld>
  <p:clrMapOvr>
    <a:masterClrMapping/>
  </p:clrMapOvr>
  <p:transition spd="med">
    <p:pull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995B4C2B-DCF1-45CA-86FE-50AB5A8D79D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C2599D80-78F5-4151-8F3F-D5D8D094ECC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5305143"/>
      </p:ext>
    </p:extLst>
  </p:cSld>
  <p:clrMapOvr>
    <a:masterClrMapping/>
  </p:clrMapOvr>
  <p:transition spd="med">
    <p:pull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5214E00D-690B-4F26-94E3-D1F1511BCCD5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A48B608-EE53-4A9D-B498-9567532D0D3E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086490091"/>
      </p:ext>
    </p:extLst>
  </p:cSld>
  <p:clrMapOvr>
    <a:masterClrMapping/>
  </p:clrMapOvr>
  <p:transition spd="med">
    <p:pull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2438" y="1139825"/>
            <a:ext cx="2266950" cy="5013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139825"/>
            <a:ext cx="6650038" cy="5013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81990DB7-7CB2-46AC-B7A3-FDC4F679279D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E59B5C0-99FE-4C37-8DEA-7A4C80E457A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897042762"/>
      </p:ext>
    </p:extLst>
  </p:cSld>
  <p:clrMapOvr>
    <a:masterClrMapping/>
  </p:clrMapOvr>
  <p:transition spd="med">
    <p:pull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1139825"/>
            <a:ext cx="9069388" cy="5013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07427D26-7678-4188-A1B0-D743EA476444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3E5BF19-B45B-44D2-BB5F-9292B9A94F4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594669263"/>
      </p:ext>
    </p:extLst>
  </p:cSld>
  <p:clrMapOvr>
    <a:masterClrMapping/>
  </p:clrMapOvr>
  <p:transition spd="med">
    <p:pull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9825"/>
            <a:ext cx="3959225" cy="827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F9D36525-2833-48B9-B287-69D9391B366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F7514EA-A648-49AF-9972-E7A446B5FE7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891369273"/>
      </p:ext>
    </p:extLst>
  </p:cSld>
  <p:clrMapOvr>
    <a:masterClrMapping/>
  </p:clrMapOvr>
  <p:transition spd="med">
    <p:pull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0E66B49-C3C2-4376-BC1F-948FD9880E88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3C0149E5-5670-445E-9CCE-22F1A37093F4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598251304"/>
      </p:ext>
    </p:extLst>
  </p:cSld>
  <p:clrMapOvr>
    <a:masterClrMapping/>
  </p:clrMapOvr>
  <p:transition spd="med">
    <p:pull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2EAE3AC-A106-4BE8-8F0A-4254342B158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89F6F71-6373-4F4F-A3E1-06FB70BCBCA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394603719"/>
      </p:ext>
    </p:extLst>
  </p:cSld>
  <p:clrMapOvr>
    <a:masterClrMapping/>
  </p:clrMapOvr>
  <p:transition spd="med">
    <p:pull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02A81B9-C6F9-4A50-866D-1641B7F12228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648ED58-1A1C-41DD-AF5A-3A253381AA0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573592630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290849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6435136-802D-40B5-9327-0140CBA6FA53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F337D118-243C-4406-B55D-C10B63757424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31341198"/>
      </p:ext>
    </p:extLst>
  </p:cSld>
  <p:clrMapOvr>
    <a:masterClrMapping/>
  </p:clrMapOvr>
  <p:transition spd="med">
    <p:pull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C36C1A76-EFE7-4274-922A-CA4273596F88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846E432A-3104-4B1D-936C-50DDB99FD85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44646102"/>
      </p:ext>
    </p:extLst>
  </p:cSld>
  <p:clrMapOvr>
    <a:masterClrMapping/>
  </p:clrMapOvr>
  <p:transition spd="med">
    <p:pull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D6F05B0B-4EFD-4DFD-B27E-B26D8814827F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0DC6CC0-4629-43E6-9E2C-7F54F639361B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53975239"/>
      </p:ext>
    </p:extLst>
  </p:cSld>
  <p:clrMapOvr>
    <a:masterClrMapping/>
  </p:clrMapOvr>
  <p:transition spd="med">
    <p:pull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EC027623-83F1-4C6D-81E3-E5610819F52A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7634A81-487D-41D6-A5E3-9399D69DC0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8307185"/>
      </p:ext>
    </p:extLst>
  </p:cSld>
  <p:clrMapOvr>
    <a:masterClrMapping/>
  </p:clrMapOvr>
  <p:transition spd="med">
    <p:pull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AD064AB2-2D19-43B5-A30B-4958792E8194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E3F2D491-314D-4FD2-88B8-73E235E0D2C4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080599986"/>
      </p:ext>
    </p:extLst>
  </p:cSld>
  <p:clrMapOvr>
    <a:masterClrMapping/>
  </p:clrMapOvr>
  <p:transition spd="med">
    <p:pull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4C3887BD-24E2-45A3-809A-ECBC57985BAD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1E9F31CD-B7F7-4509-AE71-FD5FA7E0BC0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7383711"/>
      </p:ext>
    </p:extLst>
  </p:cSld>
  <p:clrMapOvr>
    <a:masterClrMapping/>
  </p:clrMapOvr>
  <p:transition spd="med">
    <p:pull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F5794300-DDFC-4DCD-A30C-064A7817D5E5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214D35BB-C8DE-4BCF-9EFB-F8AC42B4378F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747772048"/>
      </p:ext>
    </p:extLst>
  </p:cSld>
  <p:clrMapOvr>
    <a:masterClrMapping/>
  </p:clrMapOvr>
  <p:transition spd="med">
    <p:pull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2438" y="1139825"/>
            <a:ext cx="2266950" cy="5013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1139825"/>
            <a:ext cx="6650038" cy="50133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B8EA2AC5-E3E4-480A-9292-80ED999B266C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80725CB-A97F-4ABB-A8AF-14FC26F3B54F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69705378"/>
      </p:ext>
    </p:extLst>
  </p:cSld>
  <p:clrMapOvr>
    <a:masterClrMapping/>
  </p:clrMapOvr>
  <p:transition spd="med">
    <p:pull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1139825"/>
            <a:ext cx="9069388" cy="50133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7DC2E2F2-C147-40DC-9C90-AB3749A23E3F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DF602B62-1CC8-4813-A143-229063AC0A13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016682927"/>
      </p:ext>
    </p:extLst>
  </p:cSld>
  <p:clrMapOvr>
    <a:masterClrMapping/>
  </p:clrMapOvr>
  <p:transition spd="med">
    <p:pull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39825"/>
            <a:ext cx="3959225" cy="827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71438" y="2446338"/>
            <a:ext cx="4422775" cy="3706812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2446338"/>
            <a:ext cx="4422775" cy="37068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6130B00F-EAEF-48E6-9831-3A0335D23633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F2BE3CC8-2FB4-4B7D-A307-2F5E24AABF2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184788148"/>
      </p:ext>
    </p:extLst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://www.mahr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9.wmf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9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9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9.w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9.wmf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1.jpe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9.wmf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5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0"/>
            <a:ext cx="8997950" cy="8366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Line 2133"/>
          <p:cNvSpPr>
            <a:spLocks noChangeShapeType="1"/>
          </p:cNvSpPr>
          <p:nvPr/>
        </p:nvSpPr>
        <p:spPr bwMode="auto">
          <a:xfrm flipH="1">
            <a:off x="304800" y="64008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8" name="Text Box 2134"/>
          <p:cNvSpPr txBox="1">
            <a:spLocks noChangeArrowheads="1"/>
          </p:cNvSpPr>
          <p:nvPr/>
        </p:nvSpPr>
        <p:spPr bwMode="auto">
          <a:xfrm>
            <a:off x="304800" y="6172200"/>
            <a:ext cx="6286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900" b="0" dirty="0" smtClean="0"/>
              <a:t>Mahr GmbH</a:t>
            </a:r>
            <a:endParaRPr lang="de-DE" sz="900" dirty="0" smtClean="0">
              <a:solidFill>
                <a:srgbClr val="FF0000"/>
              </a:solidFill>
            </a:endParaRPr>
          </a:p>
        </p:txBody>
      </p:sp>
      <p:sp>
        <p:nvSpPr>
          <p:cNvPr id="1029" name="Text Box 2135"/>
          <p:cNvSpPr txBox="1">
            <a:spLocks noChangeArrowheads="1"/>
          </p:cNvSpPr>
          <p:nvPr/>
        </p:nvSpPr>
        <p:spPr bwMode="auto">
          <a:xfrm>
            <a:off x="304800" y="6400800"/>
            <a:ext cx="19059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r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05C213B6-2DD0-496E-A302-E9E66BC51C68}" type="slidenum">
              <a:rPr lang="de-DE" altLang="ru-RU" sz="900" b="0"/>
              <a:pPr eaLnBrk="1" hangingPunct="1">
                <a:spcBef>
                  <a:spcPct val="50000"/>
                </a:spcBef>
              </a:pPr>
              <a:t>‹#›</a:t>
            </a:fld>
            <a:r>
              <a:rPr lang="de-DE" altLang="ru-RU" sz="900" b="0" dirty="0"/>
              <a:t> · </a:t>
            </a:r>
            <a:r>
              <a:rPr lang="ru-RU" altLang="ru-RU" sz="900" b="0" dirty="0" smtClean="0"/>
              <a:t>Апрель </a:t>
            </a:r>
            <a:r>
              <a:rPr lang="de-DE" altLang="ru-RU" sz="900" b="0" dirty="0" smtClean="0"/>
              <a:t>20</a:t>
            </a:r>
            <a:r>
              <a:rPr lang="ru-RU" altLang="ru-RU" sz="900" b="0" dirty="0" smtClean="0"/>
              <a:t>16</a:t>
            </a:r>
            <a:r>
              <a:rPr lang="en-US" altLang="ru-RU" sz="900" b="0" dirty="0" smtClean="0"/>
              <a:t> </a:t>
            </a:r>
            <a:r>
              <a:rPr lang="de-DE" altLang="ru-RU" sz="900" b="0" dirty="0"/>
              <a:t>·</a:t>
            </a:r>
            <a:r>
              <a:rPr lang="en-US" altLang="ru-RU" sz="900" b="0" dirty="0"/>
              <a:t> </a:t>
            </a:r>
            <a:r>
              <a:rPr lang="ru-RU" altLang="ru-RU" sz="900" b="0" dirty="0"/>
              <a:t>Олег Лебеденко</a:t>
            </a:r>
            <a:endParaRPr lang="de-DE" altLang="ru-RU" sz="900" b="0" dirty="0"/>
          </a:p>
        </p:txBody>
      </p:sp>
      <p:pic>
        <p:nvPicPr>
          <p:cNvPr id="1030" name="Picture 2136" descr="MAHR-2F_20mm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224588"/>
            <a:ext cx="6762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AutoShape 2138"/>
          <p:cNvSpPr>
            <a:spLocks noChangeArrowheads="1"/>
          </p:cNvSpPr>
          <p:nvPr/>
        </p:nvSpPr>
        <p:spPr bwMode="auto">
          <a:xfrm rot="5400000">
            <a:off x="255588" y="898525"/>
            <a:ext cx="198437" cy="252413"/>
          </a:xfrm>
          <a:prstGeom prst="triangle">
            <a:avLst>
              <a:gd name="adj" fmla="val 49963"/>
            </a:avLst>
          </a:prstGeom>
          <a:solidFill>
            <a:schemeClr val="tx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rot="10800000" vert="eaVert" wrap="none" lIns="92075" tIns="46038" rIns="92075" bIns="46038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DE" altLang="ru-RU" sz="2400" b="0" smtClean="0">
              <a:latin typeface="Times New Roman" pitchFamily="18" charset="0"/>
            </a:endParaRPr>
          </a:p>
        </p:txBody>
      </p:sp>
      <p:sp>
        <p:nvSpPr>
          <p:cNvPr id="1032" name="Line 2139"/>
          <p:cNvSpPr>
            <a:spLocks noChangeShapeType="1"/>
          </p:cNvSpPr>
          <p:nvPr/>
        </p:nvSpPr>
        <p:spPr bwMode="auto">
          <a:xfrm>
            <a:off x="641350" y="898525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Line 2137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8" r:id="rId1"/>
    <p:sldLayoutId id="2147486255" r:id="rId2"/>
    <p:sldLayoutId id="2147486256" r:id="rId3"/>
    <p:sldLayoutId id="2147486257" r:id="rId4"/>
    <p:sldLayoutId id="2147486258" r:id="rId5"/>
    <p:sldLayoutId id="2147486259" r:id="rId6"/>
    <p:sldLayoutId id="2147486260" r:id="rId7"/>
    <p:sldLayoutId id="2147486261" r:id="rId8"/>
    <p:sldLayoutId id="2147486262" r:id="rId9"/>
    <p:sldLayoutId id="2147486263" r:id="rId10"/>
    <p:sldLayoutId id="2147486264" r:id="rId11"/>
    <p:sldLayoutId id="2147486265" r:id="rId12"/>
    <p:sldLayoutId id="2147486267" r:id="rId13"/>
    <p:sldLayoutId id="2147486353" r:id="rId14"/>
    <p:sldLayoutId id="2147486354" r:id="rId15"/>
    <p:sldLayoutId id="2147486355" r:id="rId16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tabLst>
          <a:tab pos="8477250" algn="r"/>
        </a:tabLst>
        <a:defRPr sz="32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40000"/>
        </a:spcBef>
        <a:spcAft>
          <a:spcPct val="0"/>
        </a:spcAft>
        <a:buClr>
          <a:schemeClr val="accent2"/>
        </a:buClr>
        <a:buChar char="•"/>
        <a:tabLst>
          <a:tab pos="2000250" algn="l"/>
          <a:tab pos="4286250" algn="l"/>
          <a:tab pos="6381750" algn="l"/>
          <a:tab pos="8477250" algn="r"/>
        </a:tabLs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9050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tabLst>
          <a:tab pos="2000250" algn="l"/>
          <a:tab pos="4286250" algn="l"/>
          <a:tab pos="6381750" algn="l"/>
          <a:tab pos="8477250" algn="r"/>
        </a:tabLst>
        <a:defRPr sz="2400">
          <a:solidFill>
            <a:schemeClr val="tx1"/>
          </a:solidFill>
          <a:latin typeface="+mn-lt"/>
        </a:defRPr>
      </a:lvl2pPr>
      <a:lvl3pPr marL="952500" indent="-1905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Char char="•"/>
        <a:tabLst>
          <a:tab pos="2000250" algn="l"/>
          <a:tab pos="4286250" algn="l"/>
          <a:tab pos="6381750" algn="l"/>
          <a:tab pos="8477250" algn="r"/>
        </a:tabLst>
        <a:defRPr sz="2000">
          <a:solidFill>
            <a:schemeClr val="tx1"/>
          </a:solidFill>
          <a:latin typeface="+mn-lt"/>
        </a:defRPr>
      </a:lvl3pPr>
      <a:lvl4pPr marL="1333500" indent="-19050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4pPr>
      <a:lvl5pPr marL="1714500" indent="-190500" algn="l" rtl="0" eaLnBrk="0" fontAlgn="base" hangingPunct="0">
        <a:spcBef>
          <a:spcPct val="25000"/>
        </a:spcBef>
        <a:spcAft>
          <a:spcPct val="0"/>
        </a:spcAft>
        <a:buClr>
          <a:schemeClr val="accent1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5pPr>
      <a:lvl6pPr marL="2171700" indent="-19050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6pPr>
      <a:lvl7pPr marL="2628900" indent="-19050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7pPr>
      <a:lvl8pPr marL="3086100" indent="-19050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8pPr>
      <a:lvl9pPr marL="3543300" indent="-190500" algn="l" rtl="0" eaLnBrk="1" fontAlgn="base" hangingPunct="1">
        <a:spcBef>
          <a:spcPct val="25000"/>
        </a:spcBef>
        <a:spcAft>
          <a:spcPct val="0"/>
        </a:spcAft>
        <a:buClr>
          <a:schemeClr val="accent1"/>
        </a:buClr>
        <a:buChar char="–"/>
        <a:tabLst>
          <a:tab pos="2000250" algn="l"/>
          <a:tab pos="4286250" algn="l"/>
          <a:tab pos="6381750" algn="l"/>
          <a:tab pos="8477250" algn="r"/>
        </a:tabLst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71438" y="1809750"/>
            <a:ext cx="8997950" cy="47752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398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B4FCD3A0-F2E1-42D9-99CC-F69FC8574375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0AA67E34-1F0E-4297-A6DD-6BBA53B656C2}" type="slidenum">
              <a:rPr lang="de-DE" altLang="ru-RU"/>
              <a:pPr/>
              <a:t>‹#›</a:t>
            </a:fld>
            <a:endParaRPr lang="de-DE" altLang="ru-RU"/>
          </a:p>
        </p:txBody>
      </p:sp>
      <p:grpSp>
        <p:nvGrpSpPr>
          <p:cNvPr id="2054" name="Group 18"/>
          <p:cNvGrpSpPr>
            <a:grpSpLocks/>
          </p:cNvGrpSpPr>
          <p:nvPr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2063" name="Line 19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4" name="Line 20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65" name="AutoShape 21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2066" name="AutoShape 22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055" name="Rectangle 23"/>
          <p:cNvSpPr>
            <a:spLocks noChangeArrowheads="1"/>
          </p:cNvSpPr>
          <p:nvPr/>
        </p:nvSpPr>
        <p:spPr bwMode="auto">
          <a:xfrm>
            <a:off x="71438" y="287338"/>
            <a:ext cx="4305300" cy="1465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2056" name="Picture 24" descr="Skala_short_pp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25" descr="+Weltkugel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26"/>
          <p:cNvSpPr txBox="1">
            <a:spLocks noChangeArrowheads="1"/>
          </p:cNvSpPr>
          <p:nvPr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2059" name="Line 27"/>
          <p:cNvSpPr>
            <a:spLocks noChangeShapeType="1"/>
          </p:cNvSpPr>
          <p:nvPr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4" name="Text Box 28"/>
          <p:cNvSpPr txBox="1">
            <a:spLocks noChangeArrowheads="1"/>
          </p:cNvSpPr>
          <p:nvPr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2061" name="Line 29"/>
          <p:cNvSpPr>
            <a:spLocks noChangeShapeType="1"/>
          </p:cNvSpPr>
          <p:nvPr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062" name="Picture 30" descr="Mahr--150_years_Mahr--EN--768x930--144dpi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7800"/>
            <a:ext cx="11588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70" r:id="rId1"/>
    <p:sldLayoutId id="2147486271" r:id="rId2"/>
    <p:sldLayoutId id="2147486272" r:id="rId3"/>
    <p:sldLayoutId id="2147486273" r:id="rId4"/>
    <p:sldLayoutId id="2147486274" r:id="rId5"/>
    <p:sldLayoutId id="2147486275" r:id="rId6"/>
    <p:sldLayoutId id="2147486276" r:id="rId7"/>
    <p:sldLayoutId id="2147486277" r:id="rId8"/>
    <p:sldLayoutId id="2147486278" r:id="rId9"/>
    <p:sldLayoutId id="2147486279" r:id="rId10"/>
    <p:sldLayoutId id="2147486280" r:id="rId11"/>
    <p:sldLayoutId id="2147486281" r:id="rId12"/>
    <p:sldLayoutId id="2147486282" r:id="rId13"/>
  </p:sldLayoutIdLst>
  <p:transition spd="med">
    <p:pull dir="u"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tx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"/>
          <p:cNvSpPr>
            <a:spLocks noChangeArrowheads="1"/>
          </p:cNvSpPr>
          <p:nvPr userDrawn="1"/>
        </p:nvSpPr>
        <p:spPr bwMode="auto">
          <a:xfrm>
            <a:off x="71438" y="2266950"/>
            <a:ext cx="8997950" cy="43180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13303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D83EECF9-1097-483D-A582-C715AB003C12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7E004153-3D3E-48EC-B9AD-CA9091980653}" type="slidenum">
              <a:rPr lang="de-DE" altLang="ru-RU"/>
              <a:pPr/>
              <a:t>‹#›</a:t>
            </a:fld>
            <a:endParaRPr lang="de-DE" altLang="ru-RU"/>
          </a:p>
        </p:txBody>
      </p:sp>
      <p:pic>
        <p:nvPicPr>
          <p:cNvPr id="3078" name="Picture 11" descr="MahrExactly_4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0"/>
            <a:ext cx="1111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8"/>
          <p:cNvGrpSpPr>
            <a:grpSpLocks/>
          </p:cNvGrpSpPr>
          <p:nvPr userDrawn="1"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3087" name="Line 19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Line 20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AutoShape 21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3090" name="AutoShape 22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080" name="Rectangle 23"/>
          <p:cNvSpPr>
            <a:spLocks noChangeArrowheads="1"/>
          </p:cNvSpPr>
          <p:nvPr userDrawn="1"/>
        </p:nvSpPr>
        <p:spPr bwMode="auto">
          <a:xfrm>
            <a:off x="71438" y="287338"/>
            <a:ext cx="4318000" cy="187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3081" name="Picture 24" descr="Skala_short_pp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5" descr="+Weltkugel_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26"/>
          <p:cNvSpPr txBox="1">
            <a:spLocks noChangeArrowheads="1"/>
          </p:cNvSpPr>
          <p:nvPr userDrawn="1"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3084" name="Line 27"/>
          <p:cNvSpPr>
            <a:spLocks noChangeShapeType="1"/>
          </p:cNvSpPr>
          <p:nvPr userDrawn="1"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9" name="Text Box 28"/>
          <p:cNvSpPr txBox="1">
            <a:spLocks noChangeArrowheads="1"/>
          </p:cNvSpPr>
          <p:nvPr userDrawn="1"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3086" name="Line 29"/>
          <p:cNvSpPr>
            <a:spLocks noChangeShapeType="1"/>
          </p:cNvSpPr>
          <p:nvPr userDrawn="1"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83" r:id="rId1"/>
    <p:sldLayoutId id="2147486284" r:id="rId2"/>
    <p:sldLayoutId id="2147486285" r:id="rId3"/>
    <p:sldLayoutId id="2147486286" r:id="rId4"/>
    <p:sldLayoutId id="2147486287" r:id="rId5"/>
    <p:sldLayoutId id="2147486288" r:id="rId6"/>
    <p:sldLayoutId id="2147486289" r:id="rId7"/>
    <p:sldLayoutId id="2147486290" r:id="rId8"/>
    <p:sldLayoutId id="2147486291" r:id="rId9"/>
    <p:sldLayoutId id="2147486292" r:id="rId10"/>
    <p:sldLayoutId id="214748629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6"/>
        </a:buBlip>
        <a:defRPr sz="1600" b="1">
          <a:solidFill>
            <a:schemeClr val="tx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tx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 userDrawn="1"/>
        </p:nvSpPr>
        <p:spPr bwMode="auto">
          <a:xfrm>
            <a:off x="71438" y="287338"/>
            <a:ext cx="4318000" cy="187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4099" name="Picture 3" descr="Skala_short_ppt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+Weltkugel_s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4102" name="Line 6"/>
          <p:cNvSpPr>
            <a:spLocks noChangeShapeType="1"/>
          </p:cNvSpPr>
          <p:nvPr userDrawn="1"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9" name="Text Box 7"/>
          <p:cNvSpPr txBox="1">
            <a:spLocks noChangeArrowheads="1"/>
          </p:cNvSpPr>
          <p:nvPr userDrawn="1"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13303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5338" y="2266950"/>
            <a:ext cx="43180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6759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07C518C3-0723-4903-876B-D41B1AD2A583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3ED62D1A-F40B-43A5-AF3D-64F06734CFF9}" type="slidenum">
              <a:rPr lang="de-DE" altLang="ru-RU"/>
              <a:pPr/>
              <a:t>‹#›</a:t>
            </a:fld>
            <a:endParaRPr lang="de-DE" altLang="ru-RU"/>
          </a:p>
        </p:txBody>
      </p:sp>
      <p:sp>
        <p:nvSpPr>
          <p:cNvPr id="4107" name="Rectangle 11"/>
          <p:cNvSpPr>
            <a:spLocks noChangeArrowheads="1"/>
          </p:cNvSpPr>
          <p:nvPr userDrawn="1"/>
        </p:nvSpPr>
        <p:spPr bwMode="auto">
          <a:xfrm>
            <a:off x="71438" y="2266950"/>
            <a:ext cx="4318000" cy="4318000"/>
          </a:xfrm>
          <a:prstGeom prst="rect">
            <a:avLst/>
          </a:prstGeom>
          <a:noFill/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4108" name="Picture 12" descr="MahrExactly_4c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0"/>
            <a:ext cx="1111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9" name="Group 13"/>
          <p:cNvGrpSpPr>
            <a:grpSpLocks/>
          </p:cNvGrpSpPr>
          <p:nvPr userDrawn="1"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4111" name="Line 14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2" name="Line 15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13" name="AutoShape 16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4114" name="AutoShape 17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10" name="Line 18"/>
          <p:cNvSpPr>
            <a:spLocks noChangeShapeType="1"/>
          </p:cNvSpPr>
          <p:nvPr userDrawn="1"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94" r:id="rId1"/>
    <p:sldLayoutId id="2147486295" r:id="rId2"/>
    <p:sldLayoutId id="2147486296" r:id="rId3"/>
    <p:sldLayoutId id="2147486297" r:id="rId4"/>
    <p:sldLayoutId id="2147486298" r:id="rId5"/>
    <p:sldLayoutId id="2147486299" r:id="rId6"/>
    <p:sldLayoutId id="2147486300" r:id="rId7"/>
    <p:sldLayoutId id="2147486301" r:id="rId8"/>
    <p:sldLayoutId id="2147486302" r:id="rId9"/>
    <p:sldLayoutId id="2147486303" r:id="rId10"/>
    <p:sldLayoutId id="2147486304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355600" indent="-352425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6"/>
        </a:buBlip>
        <a:defRPr sz="1600" b="1">
          <a:solidFill>
            <a:schemeClr val="tx1"/>
          </a:solidFill>
          <a:latin typeface="+mn-lt"/>
        </a:defRPr>
      </a:lvl3pPr>
      <a:lvl4pPr marL="539750" indent="-18256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10000"/>
        <a:buChar char="•"/>
        <a:defRPr sz="1600" b="1">
          <a:solidFill>
            <a:schemeClr val="tx1"/>
          </a:solidFill>
          <a:latin typeface="+mn-lt"/>
        </a:defRPr>
      </a:lvl4pPr>
      <a:lvl5pPr marL="901700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799BB6"/>
          </a:solidFill>
          <a:latin typeface="+mn-lt"/>
        </a:defRPr>
      </a:lvl5pPr>
      <a:lvl6pPr marL="1358900" indent="-182563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799BB6"/>
          </a:solidFill>
          <a:latin typeface="+mn-lt"/>
        </a:defRPr>
      </a:lvl6pPr>
      <a:lvl7pPr marL="1816100" indent="-182563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799BB6"/>
          </a:solidFill>
          <a:latin typeface="+mn-lt"/>
        </a:defRPr>
      </a:lvl7pPr>
      <a:lvl8pPr marL="2273300" indent="-182563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799BB6"/>
          </a:solidFill>
          <a:latin typeface="+mn-lt"/>
        </a:defRPr>
      </a:lvl8pPr>
      <a:lvl9pPr marL="2730500" indent="-182563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 userDrawn="1"/>
        </p:nvSpPr>
        <p:spPr bwMode="auto">
          <a:xfrm>
            <a:off x="71438" y="2266950"/>
            <a:ext cx="8997950" cy="43180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13303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8DBDEC1C-6642-4F39-9F06-3DD7A8F1350B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AC45F95D-0D61-4D36-AD80-16EA5A772000}" type="slidenum">
              <a:rPr lang="de-DE" altLang="ru-RU"/>
              <a:pPr/>
              <a:t>‹#›</a:t>
            </a:fld>
            <a:endParaRPr lang="de-DE" altLang="ru-RU"/>
          </a:p>
        </p:txBody>
      </p:sp>
      <p:pic>
        <p:nvPicPr>
          <p:cNvPr id="5126" name="Picture 11" descr="MahrExactly_4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0"/>
            <a:ext cx="1111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18"/>
          <p:cNvGrpSpPr>
            <a:grpSpLocks/>
          </p:cNvGrpSpPr>
          <p:nvPr userDrawn="1"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5135" name="Line 19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6" name="Line 20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7" name="AutoShape 21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5138" name="AutoShape 22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128" name="Rectangle 23"/>
          <p:cNvSpPr>
            <a:spLocks noChangeArrowheads="1"/>
          </p:cNvSpPr>
          <p:nvPr userDrawn="1"/>
        </p:nvSpPr>
        <p:spPr bwMode="auto">
          <a:xfrm>
            <a:off x="71438" y="287338"/>
            <a:ext cx="4318000" cy="187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5129" name="Picture 24" descr="Skala_short_pp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5" descr="+Weltkugel_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26"/>
          <p:cNvSpPr txBox="1">
            <a:spLocks noChangeArrowheads="1"/>
          </p:cNvSpPr>
          <p:nvPr userDrawn="1"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5132" name="Line 27"/>
          <p:cNvSpPr>
            <a:spLocks noChangeShapeType="1"/>
          </p:cNvSpPr>
          <p:nvPr userDrawn="1"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9" name="Text Box 28"/>
          <p:cNvSpPr txBox="1">
            <a:spLocks noChangeArrowheads="1"/>
          </p:cNvSpPr>
          <p:nvPr userDrawn="1"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5134" name="Line 29"/>
          <p:cNvSpPr>
            <a:spLocks noChangeShapeType="1"/>
          </p:cNvSpPr>
          <p:nvPr userDrawn="1"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05" r:id="rId1"/>
    <p:sldLayoutId id="2147486306" r:id="rId2"/>
    <p:sldLayoutId id="2147486307" r:id="rId3"/>
    <p:sldLayoutId id="2147486308" r:id="rId4"/>
    <p:sldLayoutId id="2147486309" r:id="rId5"/>
    <p:sldLayoutId id="2147486310" r:id="rId6"/>
    <p:sldLayoutId id="2147486311" r:id="rId7"/>
    <p:sldLayoutId id="2147486312" r:id="rId8"/>
    <p:sldLayoutId id="2147486313" r:id="rId9"/>
    <p:sldLayoutId id="2147486314" r:id="rId10"/>
    <p:sldLayoutId id="2147486315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6"/>
        </a:buBlip>
        <a:defRPr sz="1600" b="1">
          <a:solidFill>
            <a:schemeClr val="tx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tx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 userDrawn="1"/>
        </p:nvSpPr>
        <p:spPr bwMode="auto">
          <a:xfrm>
            <a:off x="71438" y="2266950"/>
            <a:ext cx="8997950" cy="43180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13303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9D950E2D-E33F-44AB-AAF2-339B17BE79F6}" type="datetime1">
              <a:rPr lang="sv-SE" altLang="ru-RU"/>
              <a:pPr/>
              <a:t>2016-04-20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4810AB66-E4B9-441E-AB21-77F2B5CCDF12}" type="slidenum">
              <a:rPr lang="de-DE" altLang="ru-RU"/>
              <a:pPr/>
              <a:t>‹#›</a:t>
            </a:fld>
            <a:endParaRPr lang="de-DE" altLang="ru-RU"/>
          </a:p>
        </p:txBody>
      </p:sp>
      <p:pic>
        <p:nvPicPr>
          <p:cNvPr id="6150" name="Picture 6" descr="MahrExactly_4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3" y="0"/>
            <a:ext cx="11112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7"/>
          <p:cNvGrpSpPr>
            <a:grpSpLocks/>
          </p:cNvGrpSpPr>
          <p:nvPr userDrawn="1"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6159" name="Line 8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0" name="Line 9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61" name="AutoShape 10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6162" name="AutoShape 11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152" name="Rectangle 12"/>
          <p:cNvSpPr>
            <a:spLocks noChangeArrowheads="1"/>
          </p:cNvSpPr>
          <p:nvPr userDrawn="1"/>
        </p:nvSpPr>
        <p:spPr bwMode="auto">
          <a:xfrm>
            <a:off x="71438" y="287338"/>
            <a:ext cx="4318000" cy="1871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6153" name="Picture 13" descr="Skala_short_pp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 descr="+Weltkugel_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 Box 15"/>
          <p:cNvSpPr txBox="1">
            <a:spLocks noChangeArrowheads="1"/>
          </p:cNvSpPr>
          <p:nvPr userDrawn="1"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6156" name="Line 16"/>
          <p:cNvSpPr>
            <a:spLocks noChangeShapeType="1"/>
          </p:cNvSpPr>
          <p:nvPr userDrawn="1"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3" name="Text Box 17"/>
          <p:cNvSpPr txBox="1">
            <a:spLocks noChangeArrowheads="1"/>
          </p:cNvSpPr>
          <p:nvPr userDrawn="1"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6158" name="Line 18"/>
          <p:cNvSpPr>
            <a:spLocks noChangeShapeType="1"/>
          </p:cNvSpPr>
          <p:nvPr userDrawn="1"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16" r:id="rId1"/>
    <p:sldLayoutId id="2147486317" r:id="rId2"/>
    <p:sldLayoutId id="2147486318" r:id="rId3"/>
    <p:sldLayoutId id="2147486319" r:id="rId4"/>
    <p:sldLayoutId id="2147486320" r:id="rId5"/>
    <p:sldLayoutId id="2147486321" r:id="rId6"/>
    <p:sldLayoutId id="2147486322" r:id="rId7"/>
    <p:sldLayoutId id="2147486323" r:id="rId8"/>
    <p:sldLayoutId id="2147486324" r:id="rId9"/>
    <p:sldLayoutId id="2147486325" r:id="rId10"/>
    <p:sldLayoutId id="2147486326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bg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bg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6"/>
        </a:buBlip>
        <a:defRPr sz="1600" b="1">
          <a:solidFill>
            <a:schemeClr val="bg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bg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ChangeArrowheads="1"/>
          </p:cNvSpPr>
          <p:nvPr/>
        </p:nvSpPr>
        <p:spPr bwMode="auto">
          <a:xfrm>
            <a:off x="71438" y="1809750"/>
            <a:ext cx="8997950" cy="47752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398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68793A6B-157A-41C3-80E9-B6F559F41230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94660F81-F578-4960-BD4A-4E807858FCF3}" type="slidenum">
              <a:rPr lang="de-DE" altLang="ru-RU"/>
              <a:pPr/>
              <a:t>‹#›</a:t>
            </a:fld>
            <a:endParaRPr lang="de-DE" altLang="ru-RU"/>
          </a:p>
        </p:txBody>
      </p:sp>
      <p:grpSp>
        <p:nvGrpSpPr>
          <p:cNvPr id="7174" name="Group 18"/>
          <p:cNvGrpSpPr>
            <a:grpSpLocks/>
          </p:cNvGrpSpPr>
          <p:nvPr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7183" name="Line 19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4" name="Line 20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185" name="AutoShape 21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7186" name="AutoShape 22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175" name="Rectangle 23"/>
          <p:cNvSpPr>
            <a:spLocks noChangeArrowheads="1"/>
          </p:cNvSpPr>
          <p:nvPr/>
        </p:nvSpPr>
        <p:spPr bwMode="auto">
          <a:xfrm>
            <a:off x="71438" y="287338"/>
            <a:ext cx="4305300" cy="1465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7176" name="Picture 24" descr="Skala_short_pp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5" descr="+Weltkugel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26"/>
          <p:cNvSpPr txBox="1">
            <a:spLocks noChangeArrowheads="1"/>
          </p:cNvSpPr>
          <p:nvPr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7179" name="Line 27"/>
          <p:cNvSpPr>
            <a:spLocks noChangeShapeType="1"/>
          </p:cNvSpPr>
          <p:nvPr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4" name="Text Box 28"/>
          <p:cNvSpPr txBox="1">
            <a:spLocks noChangeArrowheads="1"/>
          </p:cNvSpPr>
          <p:nvPr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7181" name="Line 29"/>
          <p:cNvSpPr>
            <a:spLocks noChangeShapeType="1"/>
          </p:cNvSpPr>
          <p:nvPr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82" name="Picture 30" descr="Mahr--150_years_Mahr--EN--768x930--144dpi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7800"/>
            <a:ext cx="11588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27" r:id="rId1"/>
    <p:sldLayoutId id="2147486328" r:id="rId2"/>
    <p:sldLayoutId id="2147486329" r:id="rId3"/>
    <p:sldLayoutId id="2147486330" r:id="rId4"/>
    <p:sldLayoutId id="2147486331" r:id="rId5"/>
    <p:sldLayoutId id="2147486332" r:id="rId6"/>
    <p:sldLayoutId id="2147486333" r:id="rId7"/>
    <p:sldLayoutId id="2147486334" r:id="rId8"/>
    <p:sldLayoutId id="2147486335" r:id="rId9"/>
    <p:sldLayoutId id="2147486336" r:id="rId10"/>
    <p:sldLayoutId id="2147486337" r:id="rId11"/>
    <p:sldLayoutId id="2147486338" r:id="rId12"/>
    <p:sldLayoutId id="2147486339" r:id="rId13"/>
  </p:sldLayoutIdLst>
  <p:transition spd="med">
    <p:pull dir="u"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tx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71438" y="1809750"/>
            <a:ext cx="8997950" cy="4775200"/>
          </a:xfrm>
          <a:prstGeom prst="rect">
            <a:avLst/>
          </a:prstGeom>
          <a:solidFill>
            <a:srgbClr val="B5CEEB"/>
          </a:solidFill>
          <a:ln w="9525">
            <a:solidFill>
              <a:srgbClr val="F0F0F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1800" b="0" smtClean="0">
              <a:solidFill>
                <a:srgbClr val="7FABDC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39825"/>
            <a:ext cx="3959225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Titelmasterformat durch Klicken bearbeiten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8" y="2446338"/>
            <a:ext cx="8997950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000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Textmasterformate durch Klicken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56388"/>
            <a:ext cx="213360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700" b="0">
                <a:solidFill>
                  <a:srgbClr val="000000"/>
                </a:solidFill>
              </a:defRPr>
            </a:lvl1pPr>
          </a:lstStyle>
          <a:p>
            <a:fld id="{05E6BEF5-C7D6-48DE-8F9E-5AC4C7AEBAC6}" type="datetime5">
              <a:rPr lang="sv-SE" altLang="ru-RU"/>
              <a:pPr/>
              <a:t>20 apr -16</a:t>
            </a:fld>
            <a:r>
              <a:rPr lang="sv-SE" altLang="ru-RU"/>
              <a:t> </a:t>
            </a:r>
            <a:r>
              <a:rPr lang="de-DE" altLang="ru-RU"/>
              <a:t> I  Mahr GmbH  I  Page </a:t>
            </a:r>
            <a:fld id="{65C32780-79BF-4905-9A25-80F6988E255E}" type="slidenum">
              <a:rPr lang="de-DE" altLang="ru-RU"/>
              <a:pPr/>
              <a:t>‹#›</a:t>
            </a:fld>
            <a:endParaRPr lang="de-DE" altLang="ru-RU"/>
          </a:p>
        </p:txBody>
      </p:sp>
      <p:grpSp>
        <p:nvGrpSpPr>
          <p:cNvPr id="8198" name="Group 18"/>
          <p:cNvGrpSpPr>
            <a:grpSpLocks/>
          </p:cNvGrpSpPr>
          <p:nvPr/>
        </p:nvGrpSpPr>
        <p:grpSpPr bwMode="auto">
          <a:xfrm>
            <a:off x="647700" y="127000"/>
            <a:ext cx="569913" cy="107950"/>
            <a:chOff x="408" y="80"/>
            <a:chExt cx="359" cy="68"/>
          </a:xfrm>
        </p:grpSpPr>
        <p:sp>
          <p:nvSpPr>
            <p:cNvPr id="8207" name="Line 19"/>
            <p:cNvSpPr>
              <a:spLocks noChangeShapeType="1"/>
            </p:cNvSpPr>
            <p:nvPr userDrawn="1"/>
          </p:nvSpPr>
          <p:spPr bwMode="auto">
            <a:xfrm>
              <a:off x="408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Line 20"/>
            <p:cNvSpPr>
              <a:spLocks noChangeShapeType="1"/>
            </p:cNvSpPr>
            <p:nvPr userDrawn="1"/>
          </p:nvSpPr>
          <p:spPr bwMode="auto">
            <a:xfrm>
              <a:off x="767" y="80"/>
              <a:ext cx="0" cy="6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AutoShape 21"/>
            <p:cNvSpPr>
              <a:spLocks noChangeAspect="1" noChangeArrowheads="1"/>
            </p:cNvSpPr>
            <p:nvPr userDrawn="1"/>
          </p:nvSpPr>
          <p:spPr bwMode="auto">
            <a:xfrm rot="5400000">
              <a:off x="658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  <p:sp>
          <p:nvSpPr>
            <p:cNvPr id="8210" name="AutoShape 22"/>
            <p:cNvSpPr>
              <a:spLocks noChangeAspect="1" noChangeArrowheads="1"/>
            </p:cNvSpPr>
            <p:nvPr userDrawn="1"/>
          </p:nvSpPr>
          <p:spPr bwMode="auto">
            <a:xfrm rot="-5400000">
              <a:off x="469" y="77"/>
              <a:ext cx="52" cy="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800" b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199" name="Rectangle 23"/>
          <p:cNvSpPr>
            <a:spLocks noChangeArrowheads="1"/>
          </p:cNvSpPr>
          <p:nvPr/>
        </p:nvSpPr>
        <p:spPr bwMode="auto">
          <a:xfrm>
            <a:off x="71438" y="287338"/>
            <a:ext cx="4305300" cy="1465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800" b="0" smtClean="0">
              <a:solidFill>
                <a:srgbClr val="000000"/>
              </a:solidFill>
            </a:endParaRPr>
          </a:p>
        </p:txBody>
      </p:sp>
      <p:pic>
        <p:nvPicPr>
          <p:cNvPr id="8200" name="Picture 24" descr="Skala_short_pp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4283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25" descr="+Weltkugel_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66725"/>
            <a:ext cx="341313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26"/>
          <p:cNvSpPr txBox="1">
            <a:spLocks noChangeArrowheads="1"/>
          </p:cNvSpPr>
          <p:nvPr/>
        </p:nvSpPr>
        <p:spPr bwMode="auto">
          <a:xfrm>
            <a:off x="71438" y="842963"/>
            <a:ext cx="142716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smtClean="0">
                <a:solidFill>
                  <a:srgbClr val="000000"/>
                </a:solidFill>
                <a:cs typeface="+mn-cs"/>
              </a:rPr>
              <a:t>MORE ABOUT MAHR</a:t>
            </a:r>
          </a:p>
        </p:txBody>
      </p:sp>
      <p:sp>
        <p:nvSpPr>
          <p:cNvPr id="8203" name="Line 27"/>
          <p:cNvSpPr>
            <a:spLocks noChangeShapeType="1"/>
          </p:cNvSpPr>
          <p:nvPr/>
        </p:nvSpPr>
        <p:spPr bwMode="auto">
          <a:xfrm>
            <a:off x="68263" y="1330325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84" name="Text Box 28"/>
          <p:cNvSpPr txBox="1">
            <a:spLocks noChangeArrowheads="1"/>
          </p:cNvSpPr>
          <p:nvPr/>
        </p:nvSpPr>
        <p:spPr bwMode="auto">
          <a:xfrm>
            <a:off x="71438" y="1060450"/>
            <a:ext cx="601662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smtClean="0">
                <a:solidFill>
                  <a:srgbClr val="D40032"/>
                </a:solidFill>
                <a:cs typeface="+mn-cs"/>
              </a:rPr>
              <a:t>Brand I Origin I Portfolio I Figures I Worldwide</a:t>
            </a:r>
          </a:p>
        </p:txBody>
      </p:sp>
      <p:sp>
        <p:nvSpPr>
          <p:cNvPr id="8205" name="Line 29"/>
          <p:cNvSpPr>
            <a:spLocks noChangeShapeType="1"/>
          </p:cNvSpPr>
          <p:nvPr/>
        </p:nvSpPr>
        <p:spPr bwMode="auto">
          <a:xfrm>
            <a:off x="71438" y="1060450"/>
            <a:ext cx="431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6" name="Picture 30" descr="Mahr--150_years_Mahr--EN--768x930--144dpi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7800"/>
            <a:ext cx="11588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40" r:id="rId1"/>
    <p:sldLayoutId id="2147486341" r:id="rId2"/>
    <p:sldLayoutId id="2147486342" r:id="rId3"/>
    <p:sldLayoutId id="2147486343" r:id="rId4"/>
    <p:sldLayoutId id="2147486344" r:id="rId5"/>
    <p:sldLayoutId id="2147486345" r:id="rId6"/>
    <p:sldLayoutId id="2147486346" r:id="rId7"/>
    <p:sldLayoutId id="2147486347" r:id="rId8"/>
    <p:sldLayoutId id="2147486348" r:id="rId9"/>
    <p:sldLayoutId id="2147486349" r:id="rId10"/>
    <p:sldLayoutId id="2147486350" r:id="rId11"/>
    <p:sldLayoutId id="2147486351" r:id="rId12"/>
    <p:sldLayoutId id="2147486352" r:id="rId13"/>
  </p:sldLayoutIdLst>
  <p:transition spd="med">
    <p:pull dir="u"/>
  </p:transition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rgbClr val="6666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100000"/>
        </a:spcAft>
        <a:defRPr sz="1600" b="1">
          <a:solidFill>
            <a:schemeClr val="tx1"/>
          </a:solidFill>
          <a:latin typeface="+mn-lt"/>
          <a:ea typeface="+mn-ea"/>
          <a:cs typeface="+mn-cs"/>
        </a:defRPr>
      </a:lvl1pPr>
      <a:lvl2pPr marL="1588" indent="455613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276225" indent="-273050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Blip>
          <a:blip r:embed="rId18"/>
        </a:buBlip>
        <a:defRPr sz="1600" b="1">
          <a:solidFill>
            <a:schemeClr val="tx1"/>
          </a:solidFill>
          <a:latin typeface="+mn-lt"/>
        </a:defRPr>
      </a:lvl3pPr>
      <a:lvl4pPr marL="457200" indent="-179388" algn="l" rtl="0" eaLnBrk="0" fontAlgn="base" hangingPunct="0">
        <a:lnSpc>
          <a:spcPts val="2000"/>
        </a:lnSpc>
        <a:spcBef>
          <a:spcPts val="600"/>
        </a:spcBef>
        <a:spcAft>
          <a:spcPct val="0"/>
        </a:spcAft>
        <a:buSzPct val="120000"/>
        <a:buChar char="•"/>
        <a:defRPr sz="1600" b="1">
          <a:solidFill>
            <a:schemeClr val="tx1"/>
          </a:solidFill>
          <a:latin typeface="+mn-lt"/>
        </a:defRPr>
      </a:lvl4pPr>
      <a:lvl5pPr marL="1174750" indent="-274638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5pPr>
      <a:lvl6pPr marL="16319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6pPr>
      <a:lvl7pPr marL="20891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7pPr>
      <a:lvl8pPr marL="25463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8pPr>
      <a:lvl9pPr marL="3003550" indent="-274638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rgbClr val="799BB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g"/><Relationship Id="rId9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0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26.emf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41.png"/><Relationship Id="rId9" Type="http://schemas.openxmlformats.org/officeDocument/2006/relationships/image" Target="../media/image1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3.tif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142.tiff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765175"/>
            <a:ext cx="8137525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dirty="0" err="1" smtClean="0"/>
              <a:t>MarCal</a:t>
            </a:r>
            <a:r>
              <a:rPr lang="ru-RU" altLang="ru-RU" sz="2400" dirty="0" smtClean="0"/>
              <a:t>. Штангенциркули специальной конструкции</a:t>
            </a:r>
            <a:br>
              <a:rPr lang="ru-RU" altLang="ru-RU" sz="2400" dirty="0" smtClean="0"/>
            </a:br>
            <a:endParaRPr lang="de-DE" altLang="ru-RU" sz="1800" dirty="0" smtClean="0"/>
          </a:p>
        </p:txBody>
      </p:sp>
      <p:sp>
        <p:nvSpPr>
          <p:cNvPr id="113667" name="Прямоугольник 1"/>
          <p:cNvSpPr>
            <a:spLocks noChangeArrowheads="1"/>
          </p:cNvSpPr>
          <p:nvPr/>
        </p:nvSpPr>
        <p:spPr bwMode="auto">
          <a:xfrm>
            <a:off x="1403350" y="1681163"/>
            <a:ext cx="138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Разметочный</a:t>
            </a:r>
          </a:p>
        </p:txBody>
      </p:sp>
      <p:sp>
        <p:nvSpPr>
          <p:cNvPr id="113668" name="Прямоугольник 2"/>
          <p:cNvSpPr>
            <a:spLocks noChangeArrowheads="1"/>
          </p:cNvSpPr>
          <p:nvPr/>
        </p:nvSpPr>
        <p:spPr bwMode="auto">
          <a:xfrm>
            <a:off x="398463" y="3933825"/>
            <a:ext cx="31226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Для измерения канавок на валах</a:t>
            </a:r>
          </a:p>
        </p:txBody>
      </p:sp>
      <p:sp>
        <p:nvSpPr>
          <p:cNvPr id="113669" name="Прямоугольник 1"/>
          <p:cNvSpPr>
            <a:spLocks noChangeArrowheads="1"/>
          </p:cNvSpPr>
          <p:nvPr/>
        </p:nvSpPr>
        <p:spPr bwMode="auto">
          <a:xfrm>
            <a:off x="5003800" y="1700213"/>
            <a:ext cx="40528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заостренными измерительными губками</a:t>
            </a:r>
          </a:p>
        </p:txBody>
      </p:sp>
      <p:sp>
        <p:nvSpPr>
          <p:cNvPr id="113670" name="Прямоугольник 5"/>
          <p:cNvSpPr>
            <a:spLocks noChangeArrowheads="1"/>
          </p:cNvSpPr>
          <p:nvPr/>
        </p:nvSpPr>
        <p:spPr bwMode="auto">
          <a:xfrm>
            <a:off x="5003800" y="3933825"/>
            <a:ext cx="3933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игольчатыми измерительными губками</a:t>
            </a:r>
          </a:p>
        </p:txBody>
      </p:sp>
      <p:pic>
        <p:nvPicPr>
          <p:cNvPr id="1136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205038"/>
            <a:ext cx="42005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365625"/>
            <a:ext cx="34480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2276475"/>
            <a:ext cx="420052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7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4348163"/>
            <a:ext cx="35718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146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765175"/>
            <a:ext cx="8137525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dirty="0" err="1" smtClean="0"/>
              <a:t>MarCal</a:t>
            </a:r>
            <a:r>
              <a:rPr lang="ru-RU" altLang="ru-RU" sz="2400" dirty="0" smtClean="0"/>
              <a:t>. Штангенциркули специальной конструкции</a:t>
            </a:r>
            <a:endParaRPr lang="de-DE" altLang="ru-RU" sz="2400" dirty="0" smtClean="0"/>
          </a:p>
        </p:txBody>
      </p:sp>
      <p:sp>
        <p:nvSpPr>
          <p:cNvPr id="114691" name="Прямоугольник 1"/>
          <p:cNvSpPr>
            <a:spLocks noChangeArrowheads="1"/>
          </p:cNvSpPr>
          <p:nvPr/>
        </p:nvSpPr>
        <p:spPr bwMode="auto">
          <a:xfrm>
            <a:off x="236538" y="1773238"/>
            <a:ext cx="41846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регулируемыми измерительными губками</a:t>
            </a:r>
          </a:p>
        </p:txBody>
      </p:sp>
      <p:pic>
        <p:nvPicPr>
          <p:cNvPr id="1146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70100"/>
            <a:ext cx="397192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05313"/>
            <a:ext cx="316865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Прямоугольник 1"/>
          <p:cNvSpPr>
            <a:spLocks noChangeArrowheads="1"/>
          </p:cNvSpPr>
          <p:nvPr/>
        </p:nvSpPr>
        <p:spPr bwMode="auto">
          <a:xfrm>
            <a:off x="4767263" y="1681163"/>
            <a:ext cx="31702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наконечниками для измерения </a:t>
            </a:r>
          </a:p>
          <a:p>
            <a:pPr eaLnBrk="1" hangingPunct="1"/>
            <a:r>
              <a:rPr lang="ru-RU" altLang="ru-RU"/>
              <a:t>наружных канавок/пазов</a:t>
            </a:r>
          </a:p>
        </p:txBody>
      </p:sp>
      <p:sp>
        <p:nvSpPr>
          <p:cNvPr id="114695" name="Прямоугольник 5"/>
          <p:cNvSpPr>
            <a:spLocks noChangeArrowheads="1"/>
          </p:cNvSpPr>
          <p:nvPr/>
        </p:nvSpPr>
        <p:spPr bwMode="auto">
          <a:xfrm>
            <a:off x="4572000" y="3841750"/>
            <a:ext cx="3562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Г-образными губками для </a:t>
            </a:r>
          </a:p>
          <a:p>
            <a:pPr eaLnBrk="1" hangingPunct="1"/>
            <a:r>
              <a:rPr lang="ru-RU" altLang="ru-RU"/>
              <a:t>измерения наружных канавок/пазов </a:t>
            </a:r>
          </a:p>
        </p:txBody>
      </p:sp>
      <p:pic>
        <p:nvPicPr>
          <p:cNvPr id="1146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081213"/>
            <a:ext cx="412432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4432300"/>
            <a:ext cx="37719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8" name="Прямоугольник 1"/>
          <p:cNvSpPr>
            <a:spLocks noChangeArrowheads="1"/>
          </p:cNvSpPr>
          <p:nvPr/>
        </p:nvSpPr>
        <p:spPr bwMode="auto">
          <a:xfrm>
            <a:off x="236538" y="3949700"/>
            <a:ext cx="41846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 для измерения межцентровых расстояний</a:t>
            </a:r>
          </a:p>
        </p:txBody>
      </p:sp>
    </p:spTree>
    <p:extLst>
      <p:ext uri="{BB962C8B-B14F-4D97-AF65-F5344CB8AC3E}">
        <p14:creationId xmlns:p14="http://schemas.microsoft.com/office/powerpoint/2010/main" val="1252981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765175"/>
            <a:ext cx="8137525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MarCal</a:t>
            </a:r>
            <a:r>
              <a:rPr lang="ru-RU" altLang="ru-RU" sz="2400" smtClean="0"/>
              <a:t>. Штангенциркули специальной конструкции</a:t>
            </a:r>
            <a:endParaRPr lang="de-DE" altLang="ru-RU" sz="2400" smtClean="0"/>
          </a:p>
        </p:txBody>
      </p:sp>
      <p:sp>
        <p:nvSpPr>
          <p:cNvPr id="115715" name="Прямоугольник 1"/>
          <p:cNvSpPr>
            <a:spLocks noChangeArrowheads="1"/>
          </p:cNvSpPr>
          <p:nvPr/>
        </p:nvSpPr>
        <p:spPr bwMode="auto">
          <a:xfrm>
            <a:off x="1003300" y="1628775"/>
            <a:ext cx="31702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 наконечниками для измерения </a:t>
            </a:r>
          </a:p>
          <a:p>
            <a:pPr algn="ctr" eaLnBrk="1" hangingPunct="1"/>
            <a:r>
              <a:rPr lang="ru-RU" altLang="ru-RU"/>
              <a:t>внутренних канавок/пазов</a:t>
            </a:r>
          </a:p>
        </p:txBody>
      </p:sp>
      <p:sp>
        <p:nvSpPr>
          <p:cNvPr id="115716" name="Прямоугольник 5"/>
          <p:cNvSpPr>
            <a:spLocks noChangeArrowheads="1"/>
          </p:cNvSpPr>
          <p:nvPr/>
        </p:nvSpPr>
        <p:spPr bwMode="auto">
          <a:xfrm>
            <a:off x="733425" y="3738563"/>
            <a:ext cx="37099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 Г-образными губками для </a:t>
            </a:r>
          </a:p>
          <a:p>
            <a:pPr algn="ctr" eaLnBrk="1" hangingPunct="1"/>
            <a:r>
              <a:rPr lang="ru-RU" altLang="ru-RU"/>
              <a:t>измерения внутренних канавок/пазов </a:t>
            </a:r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3450"/>
            <a:ext cx="4129088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4400550"/>
            <a:ext cx="3567112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122488"/>
            <a:ext cx="355917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465638"/>
            <a:ext cx="351472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1" name="Прямоугольник 1"/>
          <p:cNvSpPr>
            <a:spLocks noChangeArrowheads="1"/>
          </p:cNvSpPr>
          <p:nvPr/>
        </p:nvSpPr>
        <p:spPr bwMode="auto">
          <a:xfrm>
            <a:off x="5292725" y="1736725"/>
            <a:ext cx="35194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Для измерения толщины стенок труб</a:t>
            </a:r>
          </a:p>
        </p:txBody>
      </p:sp>
      <p:sp>
        <p:nvSpPr>
          <p:cNvPr id="115722" name="Прямоугольник 5"/>
          <p:cNvSpPr>
            <a:spLocks noChangeArrowheads="1"/>
          </p:cNvSpPr>
          <p:nvPr/>
        </p:nvSpPr>
        <p:spPr bwMode="auto">
          <a:xfrm>
            <a:off x="5395913" y="3675063"/>
            <a:ext cx="331152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С удлиненными губками для </a:t>
            </a:r>
          </a:p>
          <a:p>
            <a:pPr algn="ctr" eaLnBrk="1" hangingPunct="1"/>
            <a:r>
              <a:rPr lang="ru-RU" altLang="ru-RU"/>
              <a:t>измерения внутренних размеров</a:t>
            </a:r>
          </a:p>
        </p:txBody>
      </p:sp>
    </p:spTree>
    <p:extLst>
      <p:ext uri="{BB962C8B-B14F-4D97-AF65-F5344CB8AC3E}">
        <p14:creationId xmlns:p14="http://schemas.microsoft.com/office/powerpoint/2010/main" val="2020296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664845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0" name="Rectangle 2068"/>
          <p:cNvSpPr>
            <a:spLocks noChangeArrowheads="1"/>
          </p:cNvSpPr>
          <p:nvPr/>
        </p:nvSpPr>
        <p:spPr bwMode="auto">
          <a:xfrm>
            <a:off x="650875" y="805806"/>
            <a:ext cx="845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dirty="0" err="1"/>
              <a:t>MarCal</a:t>
            </a:r>
            <a:r>
              <a:rPr lang="ru-RU" altLang="ru-RU" sz="2400" dirty="0"/>
              <a:t>. Универсальный штангенциркуль </a:t>
            </a:r>
            <a:r>
              <a:rPr lang="en-US" altLang="ru-RU" sz="2400" dirty="0" smtClean="0"/>
              <a:t>18</a:t>
            </a:r>
            <a:r>
              <a:rPr lang="ru-RU" altLang="ru-RU" sz="2400" dirty="0" smtClean="0"/>
              <a:t> </a:t>
            </a:r>
            <a:r>
              <a:rPr lang="en-US" altLang="ru-RU" sz="2400" dirty="0"/>
              <a:t>EWR-V</a:t>
            </a:r>
            <a:endParaRPr lang="de-DE" altLang="ru-RU" sz="2400" dirty="0"/>
          </a:p>
        </p:txBody>
      </p:sp>
      <p:sp>
        <p:nvSpPr>
          <p:cNvPr id="7" name="Rectangle 2068"/>
          <p:cNvSpPr>
            <a:spLocks noChangeArrowheads="1"/>
          </p:cNvSpPr>
          <p:nvPr/>
        </p:nvSpPr>
        <p:spPr bwMode="auto">
          <a:xfrm>
            <a:off x="304798" y="4539826"/>
            <a:ext cx="8457063" cy="159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numCol="3" anchor="ctr">
            <a:spAutoFit/>
          </a:bodyPr>
          <a:lstStyle/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Диапазон измерений 300 мм и 500 мм</a:t>
            </a: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С измерительной системой </a:t>
            </a:r>
            <a:r>
              <a:rPr lang="de-DE" dirty="0">
                <a:latin typeface="Arial" charset="0"/>
                <a:cs typeface="Arial" charset="0"/>
              </a:rPr>
              <a:t>Reference</a:t>
            </a:r>
            <a:r>
              <a:rPr lang="ru-RU" dirty="0">
                <a:latin typeface="Arial" charset="0"/>
                <a:cs typeface="Arial" charset="0"/>
              </a:rPr>
              <a:t>-</a:t>
            </a:r>
            <a:r>
              <a:rPr lang="en-US" dirty="0">
                <a:latin typeface="Arial" charset="0"/>
                <a:cs typeface="Arial" charset="0"/>
              </a:rPr>
              <a:t>System</a:t>
            </a:r>
            <a:r>
              <a:rPr lang="ru-RU" dirty="0">
                <a:latin typeface="Arial" charset="0"/>
                <a:cs typeface="Arial" charset="0"/>
              </a:rPr>
              <a:t> </a:t>
            </a:r>
            <a:endParaRPr lang="de-DE" dirty="0">
              <a:latin typeface="Arial" charset="0"/>
              <a:cs typeface="Arial" charset="0"/>
            </a:endParaRP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endParaRPr lang="ru-RU" dirty="0">
              <a:latin typeface="Arial" charset="0"/>
              <a:cs typeface="Arial" charset="0"/>
            </a:endParaRP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Высокая степень защиты </a:t>
            </a:r>
            <a:r>
              <a:rPr lang="de-DE" dirty="0">
                <a:latin typeface="Arial" charset="0"/>
                <a:cs typeface="Arial" charset="0"/>
              </a:rPr>
              <a:t>IP 6</a:t>
            </a:r>
            <a:r>
              <a:rPr lang="ru-RU" dirty="0">
                <a:latin typeface="Arial" charset="0"/>
                <a:cs typeface="Arial" charset="0"/>
              </a:rPr>
              <a:t>5 против охлаждающих и смазочных веществ</a:t>
            </a:r>
            <a:endParaRPr lang="de-DE" dirty="0">
              <a:latin typeface="Arial" charset="0"/>
              <a:cs typeface="Arial" charset="0"/>
              <a:sym typeface="Wingdings" pitchFamily="2" charset="2"/>
            </a:endParaRP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Губки для внутренних измерений </a:t>
            </a: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Измерительные губки с резьбой М2,5 для крепления наконечников</a:t>
            </a:r>
          </a:p>
          <a:p>
            <a:pPr marL="285750" indent="-285750">
              <a:lnSpc>
                <a:spcPct val="95000"/>
              </a:lnSpc>
              <a:spcBef>
                <a:spcPct val="20000"/>
              </a:spcBef>
              <a:buFont typeface="Arial" pitchFamily="34" charset="0"/>
              <a:buChar char="•"/>
              <a:tabLst>
                <a:tab pos="534988" algn="l"/>
                <a:tab pos="2000250" algn="l"/>
                <a:tab pos="4286250" algn="l"/>
                <a:tab pos="6381750" algn="l"/>
                <a:tab pos="8477250" algn="r"/>
              </a:tabLst>
              <a:defRPr/>
            </a:pPr>
            <a:r>
              <a:rPr lang="ru-RU" dirty="0">
                <a:latin typeface="Arial" charset="0"/>
                <a:cs typeface="Arial" charset="0"/>
              </a:rPr>
              <a:t>Вывод данных </a:t>
            </a:r>
            <a:r>
              <a:rPr lang="de-DE" dirty="0" err="1">
                <a:latin typeface="Arial" charset="0"/>
                <a:cs typeface="Arial" charset="0"/>
              </a:rPr>
              <a:t>MarConnect</a:t>
            </a:r>
            <a:r>
              <a:rPr lang="ru-RU" dirty="0">
                <a:latin typeface="Arial" charset="0"/>
                <a:cs typeface="Arial" charset="0"/>
              </a:rPr>
              <a:t> на выбор</a:t>
            </a:r>
            <a:r>
              <a:rPr lang="de-DE" dirty="0">
                <a:latin typeface="Arial" charset="0"/>
                <a:cs typeface="Arial" charset="0"/>
              </a:rPr>
              <a:t> (USB, RS232, </a:t>
            </a:r>
            <a:r>
              <a:rPr lang="de-DE" dirty="0" err="1">
                <a:latin typeface="Arial" charset="0"/>
                <a:cs typeface="Arial" charset="0"/>
              </a:rPr>
              <a:t>Digimatic</a:t>
            </a:r>
            <a:r>
              <a:rPr lang="de-DE" dirty="0">
                <a:latin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7239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/>
          <p:cNvSpPr txBox="1">
            <a:spLocks noChangeArrowheads="1"/>
          </p:cNvSpPr>
          <p:nvPr/>
        </p:nvSpPr>
        <p:spPr bwMode="auto">
          <a:xfrm>
            <a:off x="809625" y="762000"/>
            <a:ext cx="79914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750"/>
              </a:spcBef>
            </a:pPr>
            <a:r>
              <a:rPr lang="en-US" altLang="ru-RU" sz="2400">
                <a:solidFill>
                  <a:srgbClr val="000000"/>
                </a:solidFill>
              </a:rPr>
              <a:t>Micromar. </a:t>
            </a:r>
            <a:r>
              <a:rPr lang="ru-RU" altLang="ru-RU" sz="2400">
                <a:solidFill>
                  <a:srgbClr val="000000"/>
                </a:solidFill>
              </a:rPr>
              <a:t>Микрометры</a:t>
            </a:r>
            <a:r>
              <a:rPr lang="en-US" altLang="ru-RU" sz="2400">
                <a:solidFill>
                  <a:srgbClr val="000000"/>
                </a:solidFill>
              </a:rPr>
              <a:t> 40 EWS / 40 EWV</a:t>
            </a:r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4572000" y="1600200"/>
            <a:ext cx="45720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7325" indent="-187325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</a:rPr>
              <a:t>Индуктивная система измерения</a:t>
            </a:r>
          </a:p>
          <a:p>
            <a:pPr eaLnBrk="1" hangingPunct="1"/>
            <a:endParaRPr lang="en-US" altLang="ru-RU" sz="1600" b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Абсолютная система измерения</a:t>
            </a:r>
          </a:p>
          <a:p>
            <a:pPr eaLnBrk="1" hangingPunct="1"/>
            <a:endParaRPr lang="en-US" altLang="ru-RU" sz="1600" b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Кнопки выполнены из химически стойкого </a:t>
            </a:r>
            <a:r>
              <a:rPr lang="en-US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Ultradur</a:t>
            </a:r>
            <a:r>
              <a:rPr lang="en-US" altLang="ru-RU" sz="1600" b="0" baseline="30000">
                <a:solidFill>
                  <a:srgbClr val="000000"/>
                </a:solidFill>
              </a:rPr>
              <a:t>®</a:t>
            </a:r>
          </a:p>
          <a:p>
            <a:pPr eaLnBrk="1" hangingPunct="1"/>
            <a:endParaRPr lang="en-US" altLang="ru-RU" sz="1600" b="0" baseline="30000">
              <a:solidFill>
                <a:srgbClr val="000000"/>
              </a:solidFill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</a:rPr>
              <a:t>Эргономичная форма</a:t>
            </a:r>
            <a:r>
              <a:rPr lang="en-US" altLang="ru-RU" sz="1600" b="0">
                <a:solidFill>
                  <a:srgbClr val="000000"/>
                </a:solidFill>
              </a:rPr>
              <a:t>, </a:t>
            </a:r>
            <a:r>
              <a:rPr lang="ru-RU" altLang="ru-RU" sz="1600" b="0">
                <a:solidFill>
                  <a:srgbClr val="000000"/>
                </a:solidFill>
              </a:rPr>
              <a:t>термо изолирующая накладка</a:t>
            </a:r>
          </a:p>
        </p:txBody>
      </p:sp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57943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5730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5730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1795463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730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573088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7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2438400"/>
            <a:ext cx="34448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7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3"/>
          <a:stretch>
            <a:fillRect/>
          </a:stretch>
        </p:blipFill>
        <p:spPr bwMode="auto">
          <a:xfrm>
            <a:off x="1482725" y="3962400"/>
            <a:ext cx="3810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66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72" name="Rectangle 11"/>
          <p:cNvSpPr>
            <a:spLocks noChangeArrowheads="1"/>
          </p:cNvSpPr>
          <p:nvPr/>
        </p:nvSpPr>
        <p:spPr bwMode="auto">
          <a:xfrm>
            <a:off x="5562600" y="4343400"/>
            <a:ext cx="3048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</a:pPr>
            <a:r>
              <a:rPr lang="en-US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40 EWV – </a:t>
            </a:r>
            <a:r>
              <a:rPr lang="ru-RU" altLang="ru-RU" sz="1600" b="0">
                <a:solidFill>
                  <a:srgbClr val="000000"/>
                </a:solidFill>
              </a:rPr>
              <a:t>Универсальный микрометр, имеет отверстия для сменных вставок</a:t>
            </a:r>
          </a:p>
          <a:p>
            <a:pPr eaLnBrk="1" hangingPunct="1">
              <a:spcBef>
                <a:spcPts val="1000"/>
              </a:spcBef>
            </a:pPr>
            <a:endParaRPr lang="ru-RU" altLang="ru-RU" sz="1600" b="0">
              <a:solidFill>
                <a:srgbClr val="000000"/>
              </a:solidFill>
            </a:endParaRPr>
          </a:p>
        </p:txBody>
      </p:sp>
      <p:sp>
        <p:nvSpPr>
          <p:cNvPr id="117773" name="Rectangle 12"/>
          <p:cNvSpPr>
            <a:spLocks noChangeArrowheads="1"/>
          </p:cNvSpPr>
          <p:nvPr/>
        </p:nvSpPr>
        <p:spPr bwMode="auto">
          <a:xfrm>
            <a:off x="3302000" y="3124200"/>
            <a:ext cx="742950" cy="23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750"/>
              </a:spcBef>
            </a:pPr>
            <a:r>
              <a:rPr lang="ru-RU" altLang="ru-RU" sz="1200" b="0">
                <a:solidFill>
                  <a:srgbClr val="000000"/>
                </a:solidFill>
                <a:cs typeface="Times New Roman" panose="02020603050405020304" pitchFamily="18" charset="0"/>
              </a:rPr>
              <a:t>40 EWS</a:t>
            </a:r>
          </a:p>
        </p:txBody>
      </p:sp>
      <p:pic>
        <p:nvPicPr>
          <p:cNvPr id="117774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445125"/>
            <a:ext cx="1798638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47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620712"/>
            <a:ext cx="8137525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dirty="0" err="1" smtClean="0"/>
              <a:t>Marameter</a:t>
            </a:r>
            <a:r>
              <a:rPr lang="ru-RU" altLang="ru-RU" sz="2400" dirty="0" smtClean="0"/>
              <a:t>. Индикаторные приборы на основе реечной передачи</a:t>
            </a:r>
            <a:endParaRPr lang="de-DE" altLang="ru-RU" sz="2000" dirty="0" smtClean="0"/>
          </a:p>
        </p:txBody>
      </p:sp>
      <p:pic>
        <p:nvPicPr>
          <p:cNvPr id="131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78025"/>
            <a:ext cx="35814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76425"/>
            <a:ext cx="406717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1079" name="Прямоугольник 8"/>
          <p:cNvSpPr>
            <a:spLocks noChangeArrowheads="1"/>
          </p:cNvSpPr>
          <p:nvPr/>
        </p:nvSpPr>
        <p:spPr bwMode="auto">
          <a:xfrm>
            <a:off x="558800" y="1539875"/>
            <a:ext cx="31702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Для наружных измерений</a:t>
            </a:r>
          </a:p>
        </p:txBody>
      </p:sp>
      <p:sp>
        <p:nvSpPr>
          <p:cNvPr id="131080" name="Прямоугольник 9"/>
          <p:cNvSpPr>
            <a:spLocks noChangeArrowheads="1"/>
          </p:cNvSpPr>
          <p:nvPr/>
        </p:nvSpPr>
        <p:spPr bwMode="auto">
          <a:xfrm>
            <a:off x="5148263" y="1547813"/>
            <a:ext cx="335121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Для внутренних измерений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12" y="3852609"/>
            <a:ext cx="52197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28194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914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692150"/>
            <a:ext cx="8137525" cy="719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Marameter</a:t>
            </a:r>
            <a:r>
              <a:rPr lang="ru-RU" altLang="ru-RU" sz="2400" smtClean="0"/>
              <a:t>. Нутромеры индикаторные</a:t>
            </a:r>
            <a:br>
              <a:rPr lang="ru-RU" altLang="ru-RU" sz="2400" smtClean="0"/>
            </a:br>
            <a:r>
              <a:rPr lang="ru-RU" altLang="ru-RU" sz="2000" smtClean="0"/>
              <a:t>с цилиндрической направляющей</a:t>
            </a:r>
            <a:br>
              <a:rPr lang="ru-RU" altLang="ru-RU" sz="2000" smtClean="0"/>
            </a:br>
            <a:endParaRPr lang="de-DE" altLang="ru-RU" sz="2000" smtClean="0"/>
          </a:p>
        </p:txBody>
      </p:sp>
      <p:pic>
        <p:nvPicPr>
          <p:cNvPr id="132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73238"/>
            <a:ext cx="294322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484313"/>
            <a:ext cx="2601912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1" name="Прямоугольник 1"/>
          <p:cNvSpPr>
            <a:spLocks noChangeArrowheads="1"/>
          </p:cNvSpPr>
          <p:nvPr/>
        </p:nvSpPr>
        <p:spPr bwMode="auto">
          <a:xfrm>
            <a:off x="5424488" y="1412875"/>
            <a:ext cx="36544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 Для быстрого контроля диаметра, </a:t>
            </a:r>
            <a:r>
              <a:rPr lang="ru-RU" altLang="ru-RU" sz="1500" b="0" dirty="0" err="1"/>
              <a:t>круглости</a:t>
            </a:r>
            <a:r>
              <a:rPr lang="ru-RU" altLang="ru-RU" sz="1500" b="0" dirty="0"/>
              <a:t> и конусности отверстий 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 Особенно подходит для контроля партий деталей с жесткими допусками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 Нет необходимости покачивания в отверстии для определения возвратной точки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 Измерительная головка имеет закаленную цилиндрическую направляющую с твердым хромированием и измерительные наконечники, оснащенные твердым сплавом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 Измерительная головка, державка, удлинитель, угловая муфта и ограничители глубины являются частью обширной модульной системы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500" b="0" dirty="0"/>
              <a:t>• Диапазоны измерений от 2,98 мм до 200 мм</a:t>
            </a:r>
          </a:p>
        </p:txBody>
      </p:sp>
    </p:spTree>
    <p:extLst>
      <p:ext uri="{BB962C8B-B14F-4D97-AF65-F5344CB8AC3E}">
        <p14:creationId xmlns:p14="http://schemas.microsoft.com/office/powerpoint/2010/main" val="4044291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692150"/>
            <a:ext cx="8137525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Marameter</a:t>
            </a:r>
            <a:r>
              <a:rPr lang="ru-RU" altLang="ru-RU" sz="2400" smtClean="0"/>
              <a:t>. Нутромеры индикаторные</a:t>
            </a:r>
            <a:br>
              <a:rPr lang="ru-RU" altLang="ru-RU" sz="2400" smtClean="0"/>
            </a:br>
            <a:r>
              <a:rPr lang="ru-RU" altLang="ru-RU" sz="2000" smtClean="0"/>
              <a:t>Цанговые </a:t>
            </a:r>
            <a:br>
              <a:rPr lang="ru-RU" altLang="ru-RU" sz="2000" smtClean="0"/>
            </a:br>
            <a:endParaRPr lang="de-DE" altLang="ru-RU" sz="2000" smtClean="0"/>
          </a:p>
        </p:txBody>
      </p:sp>
      <p:sp>
        <p:nvSpPr>
          <p:cNvPr id="133123" name="Прямоугольник 7"/>
          <p:cNvSpPr>
            <a:spLocks noChangeArrowheads="1"/>
          </p:cNvSpPr>
          <p:nvPr/>
        </p:nvSpPr>
        <p:spPr bwMode="auto">
          <a:xfrm>
            <a:off x="3779838" y="1557338"/>
            <a:ext cx="1841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pic>
        <p:nvPicPr>
          <p:cNvPr id="133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522413"/>
            <a:ext cx="2801937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57338"/>
            <a:ext cx="291623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1628775"/>
            <a:ext cx="248602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5516563"/>
            <a:ext cx="1676400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28" name="Прямоугольник 1"/>
          <p:cNvSpPr>
            <a:spLocks noChangeArrowheads="1"/>
          </p:cNvSpPr>
          <p:nvPr/>
        </p:nvSpPr>
        <p:spPr bwMode="auto">
          <a:xfrm>
            <a:off x="323850" y="3929063"/>
            <a:ext cx="36401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0"/>
              <a:t>•  Измерение диаметра, круглости и </a:t>
            </a:r>
          </a:p>
          <a:p>
            <a:pPr eaLnBrk="1" hangingPunct="1"/>
            <a:r>
              <a:rPr lang="ru-RU" altLang="ru-RU" sz="1600" b="0"/>
              <a:t>конусности отверстий</a:t>
            </a:r>
          </a:p>
          <a:p>
            <a:pPr eaLnBrk="1" hangingPunct="1"/>
            <a:r>
              <a:rPr lang="ru-RU" altLang="ru-RU" sz="1600" b="0"/>
              <a:t>•  Измерительный наконечник, </a:t>
            </a:r>
          </a:p>
          <a:p>
            <a:pPr eaLnBrk="1" hangingPunct="1"/>
            <a:r>
              <a:rPr lang="ru-RU" altLang="ru-RU" sz="1600" b="0"/>
              <a:t>державка, удлинители, угловая </a:t>
            </a:r>
          </a:p>
          <a:p>
            <a:pPr eaLnBrk="1" hangingPunct="1"/>
            <a:r>
              <a:rPr lang="ru-RU" altLang="ru-RU" sz="1600" b="0"/>
              <a:t>муфта и ограничители глубины </a:t>
            </a:r>
          </a:p>
          <a:p>
            <a:pPr eaLnBrk="1" hangingPunct="1"/>
            <a:r>
              <a:rPr lang="ru-RU" altLang="ru-RU" sz="1600" b="0"/>
              <a:t>являются частью обширной модульной системы</a:t>
            </a:r>
          </a:p>
          <a:p>
            <a:pPr eaLnBrk="1" hangingPunct="1"/>
            <a:r>
              <a:rPr lang="ru-RU" altLang="ru-RU" sz="1600" b="0"/>
              <a:t>• Диапазоны измерений от 0,47 мм до 40 мм</a:t>
            </a:r>
          </a:p>
        </p:txBody>
      </p:sp>
    </p:spTree>
    <p:extLst>
      <p:ext uri="{BB962C8B-B14F-4D97-AF65-F5344CB8AC3E}">
        <p14:creationId xmlns:p14="http://schemas.microsoft.com/office/powerpoint/2010/main" val="35892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7713" y="692150"/>
            <a:ext cx="8137525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Marameter</a:t>
            </a:r>
            <a:r>
              <a:rPr lang="ru-RU" altLang="ru-RU" sz="2400" smtClean="0"/>
              <a:t>. Нутромеры индикаторные</a:t>
            </a:r>
            <a:br>
              <a:rPr lang="ru-RU" altLang="ru-RU" sz="2400" smtClean="0"/>
            </a:br>
            <a:r>
              <a:rPr lang="ru-RU" altLang="ru-RU" sz="2000" smtClean="0"/>
              <a:t>Цанговые</a:t>
            </a:r>
            <a:endParaRPr lang="de-DE" altLang="ru-RU" sz="2000" smtClean="0"/>
          </a:p>
        </p:txBody>
      </p:sp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831975"/>
            <a:ext cx="89916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814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692150"/>
            <a:ext cx="8137525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Marameter</a:t>
            </a:r>
            <a:r>
              <a:rPr lang="ru-RU" altLang="ru-RU" sz="2400" smtClean="0"/>
              <a:t>. Нутромеры индикаторные</a:t>
            </a:r>
            <a:br>
              <a:rPr lang="ru-RU" altLang="ru-RU" sz="2400" smtClean="0"/>
            </a:br>
            <a:r>
              <a:rPr lang="ru-RU" altLang="ru-RU" sz="2000" smtClean="0"/>
              <a:t>Самоцентрирующиеся</a:t>
            </a:r>
            <a:br>
              <a:rPr lang="ru-RU" altLang="ru-RU" sz="2000" smtClean="0"/>
            </a:br>
            <a:endParaRPr lang="de-DE" altLang="ru-RU" sz="2000" smtClean="0"/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5600"/>
            <a:ext cx="52832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5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700213"/>
            <a:ext cx="30194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3" name="Прямоугольник 1"/>
          <p:cNvSpPr>
            <a:spLocks noChangeArrowheads="1"/>
          </p:cNvSpPr>
          <p:nvPr/>
        </p:nvSpPr>
        <p:spPr bwMode="auto">
          <a:xfrm>
            <a:off x="107950" y="3860800"/>
            <a:ext cx="60483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0"/>
              <a:t>•  Измерение диаметра, круглости и конусности отверстия, а также расстояний между плоскопараллельными </a:t>
            </a:r>
          </a:p>
          <a:p>
            <a:pPr eaLnBrk="1" hangingPunct="1"/>
            <a:r>
              <a:rPr lang="ru-RU" altLang="ru-RU" sz="1600" b="0"/>
              <a:t>поверхностями</a:t>
            </a:r>
          </a:p>
          <a:p>
            <a:pPr eaLnBrk="1" hangingPunct="1"/>
            <a:r>
              <a:rPr lang="ru-RU" altLang="ru-RU" sz="1600" b="0"/>
              <a:t>•  Широкий центрирующий мостик обеспечивает автоматическое центрирование в отверстии</a:t>
            </a:r>
          </a:p>
          <a:p>
            <a:pPr eaLnBrk="1" hangingPunct="1"/>
            <a:r>
              <a:rPr lang="ru-RU" altLang="ru-RU" sz="1600" b="0"/>
              <a:t>•  Нечувствителен к температуре благодаря тому, что </a:t>
            </a:r>
          </a:p>
          <a:p>
            <a:pPr eaLnBrk="1" hangingPunct="1"/>
            <a:r>
              <a:rPr lang="ru-RU" altLang="ru-RU" sz="1600" b="0"/>
              <a:t>корпус и передающая штанга изготавливаются из </a:t>
            </a:r>
          </a:p>
          <a:p>
            <a:pPr eaLnBrk="1" hangingPunct="1"/>
            <a:r>
              <a:rPr lang="ru-RU" altLang="ru-RU" sz="1600" b="0"/>
              <a:t>термостабильного инварного сплава</a:t>
            </a:r>
          </a:p>
          <a:p>
            <a:pPr eaLnBrk="1" hangingPunct="1"/>
            <a:r>
              <a:rPr lang="ru-RU" altLang="ru-RU" sz="1600" b="0"/>
              <a:t>• Диапазоны измерений от 18 мм до 800 мм</a:t>
            </a:r>
          </a:p>
        </p:txBody>
      </p:sp>
    </p:spTree>
    <p:extLst>
      <p:ext uri="{BB962C8B-B14F-4D97-AF65-F5344CB8AC3E}">
        <p14:creationId xmlns:p14="http://schemas.microsoft.com/office/powerpoint/2010/main" val="1584413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 bwMode="auto">
          <a:xfrm>
            <a:off x="684213" y="620713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400" dirty="0" smtClean="0"/>
              <a:t>Актуальность вопроса оснащения предприятия универсальными средствами измерений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075613" cy="1252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ru-RU" altLang="ru-RU" sz="2000" smtClean="0"/>
              <a:t>Практически на всех предприятиях используются </a:t>
            </a:r>
            <a:r>
              <a:rPr lang="ru-RU" altLang="ru-RU" sz="2000" b="1" u="sng" smtClean="0"/>
              <a:t>средства допускового контроля:  </a:t>
            </a:r>
            <a:r>
              <a:rPr lang="ru-RU" altLang="ru-RU" sz="2000" smtClean="0"/>
              <a:t>шаблоны, контршаблоны, калибры, контркалибры, щупы, скобы и т.п., а также средства измерений, изготавливаемые по заказу.</a:t>
            </a: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874963"/>
            <a:ext cx="5832475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692150"/>
            <a:ext cx="8137525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ru-RU" sz="2400" smtClean="0"/>
              <a:t>Marameter</a:t>
            </a:r>
            <a:r>
              <a:rPr lang="ru-RU" altLang="ru-RU" sz="2400" smtClean="0"/>
              <a:t>. Нутромеры индикаторные</a:t>
            </a:r>
            <a:br>
              <a:rPr lang="ru-RU" altLang="ru-RU" sz="2400" smtClean="0"/>
            </a:br>
            <a:r>
              <a:rPr lang="ru-RU" altLang="ru-RU" sz="1800" smtClean="0"/>
              <a:t>Для внутренних шлицев мелкомодульных зубчатых соединений</a:t>
            </a:r>
            <a:endParaRPr lang="de-DE" altLang="ru-RU" sz="1800" smtClean="0"/>
          </a:p>
        </p:txBody>
      </p:sp>
      <p:pic>
        <p:nvPicPr>
          <p:cNvPr id="136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557338"/>
            <a:ext cx="194468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44675"/>
            <a:ext cx="15494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25925"/>
            <a:ext cx="396875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10826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9" name="Прямоугольник 1"/>
          <p:cNvSpPr>
            <a:spLocks noChangeArrowheads="1"/>
          </p:cNvSpPr>
          <p:nvPr/>
        </p:nvSpPr>
        <p:spPr bwMode="auto">
          <a:xfrm>
            <a:off x="3851275" y="1598613"/>
            <a:ext cx="4033838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sz="1600" b="0"/>
              <a:t>•  Измерения с помощью двух диаметрально расположенных шариковых наконечников расстояния </a:t>
            </a:r>
            <a:r>
              <a:rPr lang="en-US" altLang="ru-RU" sz="1600" b="0"/>
              <a:t>M</a:t>
            </a:r>
            <a:r>
              <a:rPr lang="en-US" altLang="ru-RU" sz="1200" b="0"/>
              <a:t>dk</a:t>
            </a:r>
            <a:r>
              <a:rPr lang="en-US" altLang="ru-RU" sz="1600" b="0"/>
              <a:t> </a:t>
            </a:r>
            <a:r>
              <a:rPr lang="ru-RU" altLang="ru-RU" sz="1600" b="0"/>
              <a:t>для обеспечения определения диаметра делительной окружности и конической формы внутренних шлицев в любом положении и на любой глубине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600" b="0"/>
              <a:t>•  Наконечники, измерительные головки, державка, промежуточная вставка (удлинитель) и удлинители образуют обширную модульную систему, которая может быстро трансформироваться для измерения следующих размеров внутренних шлицев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sz="1600" b="0"/>
              <a:t>• Диапазон измерения </a:t>
            </a:r>
            <a:r>
              <a:rPr lang="en-US" altLang="ru-RU" sz="1600" b="0"/>
              <a:t>M</a:t>
            </a:r>
            <a:r>
              <a:rPr lang="en-US" altLang="ru-RU" sz="1200" b="0"/>
              <a:t>dk</a:t>
            </a:r>
            <a:r>
              <a:rPr lang="en-US" altLang="ru-RU" sz="1600" b="0"/>
              <a:t> </a:t>
            </a:r>
            <a:endParaRPr lang="ru-RU" altLang="ru-RU" sz="1600" b="0"/>
          </a:p>
          <a:p>
            <a:pPr eaLnBrk="1" hangingPunct="1"/>
            <a:r>
              <a:rPr lang="ru-RU" altLang="ru-RU" sz="1600" b="0"/>
              <a:t>3,5 мм – 333 мм</a:t>
            </a:r>
          </a:p>
          <a:p>
            <a:pPr eaLnBrk="1" hangingPunct="1"/>
            <a:endParaRPr lang="ru-RU" altLang="ru-RU" sz="1600" b="0"/>
          </a:p>
        </p:txBody>
      </p:sp>
    </p:spTree>
    <p:extLst>
      <p:ext uri="{BB962C8B-B14F-4D97-AF65-F5344CB8AC3E}">
        <p14:creationId xmlns:p14="http://schemas.microsoft.com/office/powerpoint/2010/main" val="3702629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771525" y="762000"/>
            <a:ext cx="85153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MaraMeter. </a:t>
            </a:r>
            <a:r>
              <a:rPr lang="ru-RU" altLang="ru-RU" sz="2400"/>
              <a:t>Нутромеры индикаторные </a:t>
            </a:r>
            <a:r>
              <a:rPr lang="en-US" altLang="ru-RU" sz="2400" b="0"/>
              <a:t>844 N</a:t>
            </a: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1" b="30832"/>
          <a:stretch>
            <a:fillRect/>
          </a:stretch>
        </p:blipFill>
        <p:spPr bwMode="auto">
          <a:xfrm>
            <a:off x="2178050" y="5275263"/>
            <a:ext cx="2322513" cy="82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3744416" cy="280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12831" b="9708"/>
          <a:stretch/>
        </p:blipFill>
        <p:spPr>
          <a:xfrm rot="18676350">
            <a:off x="3455607" y="2725408"/>
            <a:ext cx="3570534" cy="2286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547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18204" r="10104"/>
          <a:stretch>
            <a:fillRect/>
          </a:stretch>
        </p:blipFill>
        <p:spPr bwMode="auto">
          <a:xfrm>
            <a:off x="1116013" y="4437063"/>
            <a:ext cx="1668462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356100" y="1600200"/>
            <a:ext cx="4608513" cy="479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defRPr/>
            </a:pPr>
            <a:r>
              <a:rPr lang="ru-RU" sz="1600" dirty="0">
                <a:solidFill>
                  <a:srgbClr val="020000"/>
                </a:solidFill>
                <a:latin typeface="Arial" charset="0"/>
                <a:cs typeface="+mn-cs"/>
              </a:rPr>
              <a:t>Специальные исполнения для измерений</a:t>
            </a:r>
            <a:r>
              <a:rPr lang="de-DE" sz="1600" dirty="0">
                <a:solidFill>
                  <a:srgbClr val="020000"/>
                </a:solidFill>
                <a:latin typeface="Arial" charset="0"/>
                <a:cs typeface="+mn-cs"/>
              </a:rPr>
              <a:t>:</a:t>
            </a: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Канавок от </a:t>
            </a:r>
            <a:r>
              <a:rPr lang="de-DE" sz="1600" b="0" dirty="0">
                <a:solidFill>
                  <a:srgbClr val="020000"/>
                </a:solidFill>
                <a:latin typeface="Arial" charset="0"/>
                <a:cs typeface="+mn-cs"/>
              </a:rPr>
              <a:t>6 </a:t>
            </a: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мм</a:t>
            </a: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Отверстий с трудным доступом </a:t>
            </a:r>
            <a:r>
              <a:rPr lang="de-DE" sz="1600" b="0" dirty="0">
                <a:solidFill>
                  <a:srgbClr val="020000"/>
                </a:solidFill>
                <a:latin typeface="Arial" charset="0"/>
                <a:cs typeface="+mn-cs"/>
              </a:rPr>
              <a:t>30 – 530 </a:t>
            </a: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мм</a:t>
            </a: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  <a:p>
            <a:pPr marL="190500" indent="-190500">
              <a:lnSpc>
                <a:spcPct val="90000"/>
              </a:lnSpc>
              <a:spcBef>
                <a:spcPct val="40000"/>
              </a:spcBef>
              <a:buClr>
                <a:srgbClr val="000000"/>
              </a:buClr>
              <a:buFontTx/>
              <a:buChar char="•"/>
              <a:defRPr/>
            </a:pP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Глухих отверстий </a:t>
            </a:r>
            <a:r>
              <a:rPr lang="de-DE" sz="1600" b="0" dirty="0">
                <a:solidFill>
                  <a:srgbClr val="020000"/>
                </a:solidFill>
                <a:latin typeface="Arial" charset="0"/>
                <a:cs typeface="+mn-cs"/>
              </a:rPr>
              <a:t>20 – 400 </a:t>
            </a:r>
            <a:r>
              <a:rPr lang="ru-RU" sz="1600" b="0" dirty="0">
                <a:solidFill>
                  <a:srgbClr val="020000"/>
                </a:solidFill>
                <a:latin typeface="Arial" charset="0"/>
                <a:cs typeface="+mn-cs"/>
              </a:rPr>
              <a:t>мм</a:t>
            </a:r>
            <a:endParaRPr lang="de-DE" sz="1600" b="0" dirty="0">
              <a:solidFill>
                <a:srgbClr val="020000"/>
              </a:solidFill>
              <a:latin typeface="Arial" charset="0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4"/>
          <a:stretch/>
        </p:blipFill>
        <p:spPr>
          <a:xfrm rot="359728">
            <a:off x="6467894" y="2662401"/>
            <a:ext cx="2188024" cy="332572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64" y="3438918"/>
            <a:ext cx="1115281" cy="1079118"/>
          </a:xfrm>
          <a:prstGeom prst="rect">
            <a:avLst/>
          </a:prstGeom>
        </p:spPr>
      </p:pic>
      <p:pic>
        <p:nvPicPr>
          <p:cNvPr id="27" name="Grafik 17" descr="ims_objectId=41526;ims_usageRefId=-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26719" r="2266" b="33281"/>
          <a:stretch/>
        </p:blipFill>
        <p:spPr>
          <a:xfrm>
            <a:off x="603176" y="2373490"/>
            <a:ext cx="5976664" cy="1939197"/>
          </a:xfrm>
          <a:prstGeom prst="rect">
            <a:avLst/>
          </a:prstGeom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4473494" y="286665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cxnSp>
        <p:nvCxnSpPr>
          <p:cNvPr id="34" name="Gerade Verbindung 10"/>
          <p:cNvCxnSpPr/>
          <p:nvPr/>
        </p:nvCxnSpPr>
        <p:spPr>
          <a:xfrm flipV="1">
            <a:off x="4176018" y="2080126"/>
            <a:ext cx="543120" cy="118257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12"/>
          <p:cNvSpPr txBox="1"/>
          <p:nvPr/>
        </p:nvSpPr>
        <p:spPr>
          <a:xfrm>
            <a:off x="4676089" y="2039148"/>
            <a:ext cx="376210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/>
            </a:lvl1pPr>
          </a:lstStyle>
          <a:p>
            <a:r>
              <a:rPr lang="en-US" sz="1200" b="0" dirty="0" smtClean="0"/>
              <a:t>- </a:t>
            </a:r>
            <a:r>
              <a:rPr lang="ru-RU" sz="1200" b="0" dirty="0" smtClean="0"/>
              <a:t>С выводом данных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MarConnect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 smtClean="0"/>
              <a:t>- </a:t>
            </a:r>
            <a:r>
              <a:rPr lang="en-US" sz="1200" b="0" dirty="0"/>
              <a:t>PRESET </a:t>
            </a:r>
            <a:r>
              <a:rPr lang="en-US" sz="1200" b="0" dirty="0" smtClean="0"/>
              <a:t>(</a:t>
            </a:r>
            <a:r>
              <a:rPr lang="ru-RU" sz="1200" b="0" dirty="0"/>
              <a:t>для ввода числового значения</a:t>
            </a:r>
            <a:r>
              <a:rPr lang="en-US" sz="1200" b="0" dirty="0" smtClean="0"/>
              <a:t>)</a:t>
            </a:r>
            <a:br>
              <a:rPr lang="en-US" sz="1200" b="0" dirty="0" smtClean="0"/>
            </a:br>
            <a:r>
              <a:rPr lang="en-US" sz="1200" b="0" dirty="0" smtClean="0"/>
              <a:t>- </a:t>
            </a:r>
            <a:r>
              <a:rPr lang="ru-RU" sz="1200" b="0" dirty="0" smtClean="0"/>
              <a:t>Класс защиты </a:t>
            </a:r>
            <a:r>
              <a:rPr lang="en-US" sz="1200" b="0" dirty="0" smtClean="0"/>
              <a:t>IP65 </a:t>
            </a:r>
            <a:r>
              <a:rPr lang="ru-RU" sz="1200" b="0" dirty="0" smtClean="0"/>
              <a:t>для любых цеховых условий</a:t>
            </a:r>
            <a:endParaRPr lang="en-US" sz="1200" b="0" dirty="0"/>
          </a:p>
        </p:txBody>
      </p:sp>
      <p:sp>
        <p:nvSpPr>
          <p:cNvPr id="36" name="Textfeld 1"/>
          <p:cNvSpPr txBox="1"/>
          <p:nvPr/>
        </p:nvSpPr>
        <p:spPr>
          <a:xfrm>
            <a:off x="539552" y="1892566"/>
            <a:ext cx="345638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ru-RU" sz="1200" b="0" dirty="0" smtClean="0"/>
              <a:t>Полностью новый набор принадлежностей из ассортимента прибора</a:t>
            </a:r>
            <a:r>
              <a:rPr lang="en-US" sz="1200" b="0" dirty="0" smtClean="0"/>
              <a:t> MULTIMAR 844 T</a:t>
            </a:r>
            <a:endParaRPr lang="en-US" sz="1200" b="0" dirty="0"/>
          </a:p>
        </p:txBody>
      </p:sp>
      <p:cxnSp>
        <p:nvCxnSpPr>
          <p:cNvPr id="39" name="Gerade Verbindung 18"/>
          <p:cNvCxnSpPr/>
          <p:nvPr/>
        </p:nvCxnSpPr>
        <p:spPr>
          <a:xfrm flipH="1" flipV="1">
            <a:off x="2987824" y="2250285"/>
            <a:ext cx="792088" cy="158417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24"/>
          <p:cNvSpPr/>
          <p:nvPr/>
        </p:nvSpPr>
        <p:spPr>
          <a:xfrm>
            <a:off x="4417701" y="1750441"/>
            <a:ext cx="33944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Современная электроника</a:t>
            </a:r>
            <a:r>
              <a:rPr lang="de-DE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EWR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1" name="Rechteck 25"/>
          <p:cNvSpPr/>
          <p:nvPr/>
        </p:nvSpPr>
        <p:spPr>
          <a:xfrm>
            <a:off x="560044" y="1599605"/>
            <a:ext cx="22340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Удобство измерений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2" name="Rechteck 27"/>
          <p:cNvSpPr/>
          <p:nvPr/>
        </p:nvSpPr>
        <p:spPr>
          <a:xfrm>
            <a:off x="5076056" y="3931810"/>
            <a:ext cx="22374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Надежное хранение </a:t>
            </a:r>
          </a:p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установка 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3" name="Grafik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743" y="5078873"/>
            <a:ext cx="2232248" cy="1166476"/>
          </a:xfrm>
          <a:prstGeom prst="rect">
            <a:avLst/>
          </a:prstGeom>
        </p:spPr>
      </p:pic>
      <p:pic>
        <p:nvPicPr>
          <p:cNvPr id="44" name="Grafik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64" y="4995697"/>
            <a:ext cx="2360172" cy="1457639"/>
          </a:xfrm>
          <a:prstGeom prst="rect">
            <a:avLst/>
          </a:prstGeom>
        </p:spPr>
      </p:pic>
      <p:sp>
        <p:nvSpPr>
          <p:cNvPr id="46" name="Textfeld 30"/>
          <p:cNvSpPr txBox="1"/>
          <p:nvPr/>
        </p:nvSpPr>
        <p:spPr>
          <a:xfrm>
            <a:off x="459905" y="5589240"/>
            <a:ext cx="345638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ru-RU" sz="1200" b="0" dirty="0" smtClean="0"/>
              <a:t>Конические измерительные вставки </a:t>
            </a:r>
            <a:r>
              <a:rPr lang="en-US" sz="1200" b="0" dirty="0" smtClean="0"/>
              <a:t>25 </a:t>
            </a:r>
            <a:r>
              <a:rPr lang="en-US" sz="1200" b="0" dirty="0" err="1" smtClean="0"/>
              <a:t>Eba</a:t>
            </a:r>
            <a:r>
              <a:rPr lang="ru-RU" sz="1200" b="0" dirty="0" smtClean="0"/>
              <a:t> для измерения межцентровых расстояний</a:t>
            </a:r>
            <a:r>
              <a:rPr lang="en-US" sz="1200" b="0" dirty="0" smtClean="0"/>
              <a:t> (</a:t>
            </a:r>
            <a:r>
              <a:rPr lang="ru-RU" sz="1200" b="0" dirty="0" smtClean="0"/>
              <a:t>заменили </a:t>
            </a:r>
            <a:r>
              <a:rPr lang="en-US" sz="1200" b="0" dirty="0" smtClean="0"/>
              <a:t>25 </a:t>
            </a:r>
            <a:r>
              <a:rPr lang="en-US" sz="1200" b="0" dirty="0" err="1" smtClean="0"/>
              <a:t>Eb</a:t>
            </a:r>
            <a:r>
              <a:rPr lang="en-US" sz="1200" b="0" dirty="0" smtClean="0"/>
              <a:t>)</a:t>
            </a:r>
            <a:endParaRPr lang="en-US" sz="1200" b="0" dirty="0"/>
          </a:p>
        </p:txBody>
      </p:sp>
      <p:cxnSp>
        <p:nvCxnSpPr>
          <p:cNvPr id="47" name="Gerade Verbindung 36"/>
          <p:cNvCxnSpPr/>
          <p:nvPr/>
        </p:nvCxnSpPr>
        <p:spPr>
          <a:xfrm flipV="1">
            <a:off x="2814535" y="2256342"/>
            <a:ext cx="173289" cy="27005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fik 31" descr="ims_objectId=43638;ims_usageRefId=-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0967" r="18321" b="40156"/>
          <a:stretch/>
        </p:blipFill>
        <p:spPr>
          <a:xfrm>
            <a:off x="591363" y="4653136"/>
            <a:ext cx="2143408" cy="105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Grafik 19" descr="ims_objectId=43590;ims_usageRefId=-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t="6094" r="31202" b="5808"/>
          <a:stretch/>
        </p:blipFill>
        <p:spPr>
          <a:xfrm>
            <a:off x="2814535" y="4615619"/>
            <a:ext cx="374677" cy="660014"/>
          </a:xfrm>
          <a:prstGeom prst="rect">
            <a:avLst/>
          </a:prstGeom>
        </p:spPr>
      </p:pic>
      <p:pic>
        <p:nvPicPr>
          <p:cNvPr id="50" name="Grafik 28" descr="ims_objectId=43590;ims_usageRefId=-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9" t="6094" r="31202" b="5808"/>
          <a:stretch/>
        </p:blipFill>
        <p:spPr>
          <a:xfrm>
            <a:off x="2414425" y="4608783"/>
            <a:ext cx="374677" cy="660014"/>
          </a:xfrm>
          <a:prstGeom prst="rect">
            <a:avLst/>
          </a:prstGeom>
        </p:spPr>
      </p:pic>
      <p:pic>
        <p:nvPicPr>
          <p:cNvPr id="51" name="Grafik 2" descr="ims_objectId=2995;ims_usageRefId=-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260" y="1613827"/>
            <a:ext cx="710220" cy="710220"/>
          </a:xfrm>
          <a:prstGeom prst="rect">
            <a:avLst/>
          </a:prstGeom>
        </p:spPr>
      </p:pic>
      <p:sp>
        <p:nvSpPr>
          <p:cNvPr id="38" name="Textfeld 16"/>
          <p:cNvSpPr txBox="1"/>
          <p:nvPr/>
        </p:nvSpPr>
        <p:spPr>
          <a:xfrm>
            <a:off x="4417701" y="4605293"/>
            <a:ext cx="49102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dirty="0"/>
              <a:t> </a:t>
            </a:r>
            <a:r>
              <a:rPr lang="ru-RU" sz="1200" dirty="0" smtClean="0"/>
              <a:t>НОВИНКА</a:t>
            </a:r>
            <a:r>
              <a:rPr lang="en-US" sz="1200" dirty="0" smtClean="0"/>
              <a:t>: </a:t>
            </a:r>
            <a:r>
              <a:rPr lang="ru-RU" sz="1200" dirty="0" smtClean="0"/>
              <a:t>Базовая часть прибора в деревянном футляре</a:t>
            </a:r>
            <a:endParaRPr lang="en-US" sz="1200" b="0" dirty="0"/>
          </a:p>
          <a:p>
            <a:r>
              <a:rPr lang="en-US" sz="1200" dirty="0" smtClean="0"/>
              <a:t> </a:t>
            </a:r>
            <a:r>
              <a:rPr lang="ru-RU" sz="1200" dirty="0" smtClean="0"/>
              <a:t>НОВИНКА</a:t>
            </a:r>
            <a:r>
              <a:rPr lang="en-US" sz="1200" dirty="0" smtClean="0"/>
              <a:t>: </a:t>
            </a:r>
            <a:r>
              <a:rPr lang="ru-RU" sz="1200" b="0" dirty="0" smtClean="0"/>
              <a:t>включая монтажную призму из твердой древесины</a:t>
            </a:r>
            <a:endParaRPr lang="en-US" sz="1100" b="0" dirty="0"/>
          </a:p>
        </p:txBody>
      </p:sp>
      <p:sp>
        <p:nvSpPr>
          <p:cNvPr id="45" name="Rechteck 29"/>
          <p:cNvSpPr/>
          <p:nvPr/>
        </p:nvSpPr>
        <p:spPr>
          <a:xfrm>
            <a:off x="591363" y="4312687"/>
            <a:ext cx="25585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Новые принадлежности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757295" y="605667"/>
            <a:ext cx="84456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цифровой штангенциркуль </a:t>
            </a:r>
            <a:r>
              <a:rPr lang="de-DE" sz="2400" b="0" dirty="0" smtClean="0"/>
              <a:t>25 EWR                  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73405" y="1160931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</a:t>
            </a:r>
            <a:r>
              <a:rPr lang="de-DE" dirty="0" smtClean="0">
                <a:solidFill>
                  <a:srgbClr val="FF0000"/>
                </a:solidFill>
              </a:rPr>
              <a:t> 2015</a:t>
            </a:r>
            <a:endParaRPr lang="de-DE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73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  <p:pic>
        <p:nvPicPr>
          <p:cNvPr id="23" name="Grafik 2" descr="ims_objectId=41561;ims_usageRefId=-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1" b="41724"/>
          <a:stretch/>
        </p:blipFill>
        <p:spPr>
          <a:xfrm>
            <a:off x="528712" y="2968030"/>
            <a:ext cx="6502400" cy="877123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473494" y="303726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cxnSp>
        <p:nvCxnSpPr>
          <p:cNvPr id="27" name="Gerade Verbindung 10"/>
          <p:cNvCxnSpPr/>
          <p:nvPr/>
        </p:nvCxnSpPr>
        <p:spPr>
          <a:xfrm flipV="1">
            <a:off x="4663343" y="2187671"/>
            <a:ext cx="271560" cy="103425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12"/>
          <p:cNvSpPr txBox="1"/>
          <p:nvPr/>
        </p:nvSpPr>
        <p:spPr>
          <a:xfrm>
            <a:off x="4719138" y="1916832"/>
            <a:ext cx="3762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/>
            </a:lvl1pPr>
          </a:lstStyle>
          <a:p>
            <a:pPr marL="171450" indent="-171450">
              <a:buFontTx/>
              <a:buChar char="-"/>
            </a:pPr>
            <a:r>
              <a:rPr lang="ru-RU" sz="1200" b="0" dirty="0" smtClean="0"/>
              <a:t>Все элементы из нержавеющих материалов</a:t>
            </a:r>
            <a:endParaRPr lang="en-US" sz="1200" b="0" dirty="0"/>
          </a:p>
        </p:txBody>
      </p:sp>
      <p:sp>
        <p:nvSpPr>
          <p:cNvPr id="31" name="Textfeld 1"/>
          <p:cNvSpPr txBox="1"/>
          <p:nvPr/>
        </p:nvSpPr>
        <p:spPr>
          <a:xfrm>
            <a:off x="539552" y="1700808"/>
            <a:ext cx="34563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ru-RU" sz="1200" b="0" dirty="0" smtClean="0"/>
              <a:t>Высокопрецизионная шарикоподшипниковая направляющая  дополнительно поддерживается в поперечном направлении с помощью шарикоподшипников,  для высокоточных и повторяемых результатов, за счет снижения люфтов</a:t>
            </a:r>
            <a:endParaRPr lang="en-US" sz="1200" b="0" dirty="0"/>
          </a:p>
        </p:txBody>
      </p:sp>
      <p:cxnSp>
        <p:nvCxnSpPr>
          <p:cNvPr id="35" name="Gerade Verbindung 18"/>
          <p:cNvCxnSpPr/>
          <p:nvPr/>
        </p:nvCxnSpPr>
        <p:spPr>
          <a:xfrm flipH="1" flipV="1">
            <a:off x="2310232" y="2757026"/>
            <a:ext cx="161364" cy="52483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24"/>
          <p:cNvSpPr/>
          <p:nvPr/>
        </p:nvSpPr>
        <p:spPr>
          <a:xfrm>
            <a:off x="4714550" y="1631708"/>
            <a:ext cx="34277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Высококачественные материалы</a:t>
            </a:r>
            <a:endParaRPr lang="de-DE" sz="18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8" name="Rechteck 25"/>
          <p:cNvSpPr/>
          <p:nvPr/>
        </p:nvSpPr>
        <p:spPr>
          <a:xfrm>
            <a:off x="548113" y="1412776"/>
            <a:ext cx="22551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Более высокоточный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9" name="Rechteck 29"/>
          <p:cNvSpPr/>
          <p:nvPr/>
        </p:nvSpPr>
        <p:spPr>
          <a:xfrm>
            <a:off x="755576" y="4869160"/>
            <a:ext cx="25585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Новые принадлежности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" name="Grafik 6" descr="ims_objectId=41563;ims_usageRefId=-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22583" r="-197" b="-4444"/>
          <a:stretch/>
        </p:blipFill>
        <p:spPr>
          <a:xfrm>
            <a:off x="5681000" y="5125092"/>
            <a:ext cx="2215234" cy="136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1" name="Gerade Verbindung 31"/>
          <p:cNvCxnSpPr/>
          <p:nvPr/>
        </p:nvCxnSpPr>
        <p:spPr>
          <a:xfrm flipV="1">
            <a:off x="2015168" y="3641745"/>
            <a:ext cx="151874" cy="52483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32"/>
          <p:cNvSpPr txBox="1"/>
          <p:nvPr/>
        </p:nvSpPr>
        <p:spPr>
          <a:xfrm>
            <a:off x="565512" y="4218180"/>
            <a:ext cx="379046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/>
            </a:lvl1pPr>
          </a:lstStyle>
          <a:p>
            <a:pPr marL="171450" indent="-171450">
              <a:buFontTx/>
              <a:buChar char="-"/>
            </a:pPr>
            <a:r>
              <a:rPr lang="ru-RU" sz="1200" b="0" dirty="0" smtClean="0"/>
              <a:t>Теплоизоляционные накладки</a:t>
            </a:r>
            <a:endParaRPr lang="en-US" sz="1200" b="0" dirty="0" smtClean="0"/>
          </a:p>
          <a:p>
            <a:pPr marL="171450" indent="-171450">
              <a:buFontTx/>
              <a:buChar char="-"/>
            </a:pPr>
            <a:r>
              <a:rPr lang="ru-RU" sz="1200" b="0" dirty="0" smtClean="0"/>
              <a:t>Подвижные элементы покрыты специальным черным лаком</a:t>
            </a:r>
            <a:endParaRPr lang="en-US" sz="1200" b="0" dirty="0" smtClean="0"/>
          </a:p>
          <a:p>
            <a:r>
              <a:rPr lang="en-US" sz="1200" b="0" dirty="0"/>
              <a:t/>
            </a:r>
            <a:br>
              <a:rPr lang="en-US" sz="1200" b="0" dirty="0"/>
            </a:br>
            <a:endParaRPr lang="en-US" sz="1200" b="0" dirty="0"/>
          </a:p>
        </p:txBody>
      </p:sp>
      <p:sp>
        <p:nvSpPr>
          <p:cNvPr id="43" name="Rechteck 33"/>
          <p:cNvSpPr/>
          <p:nvPr/>
        </p:nvSpPr>
        <p:spPr>
          <a:xfrm>
            <a:off x="560924" y="3933056"/>
            <a:ext cx="233544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Обновленный дизайн</a:t>
            </a:r>
            <a:endParaRPr lang="de-DE" sz="180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4" name="Textfeld 35"/>
          <p:cNvSpPr txBox="1"/>
          <p:nvPr/>
        </p:nvSpPr>
        <p:spPr>
          <a:xfrm>
            <a:off x="683568" y="5229200"/>
            <a:ext cx="278354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/>
            </a:lvl1pPr>
          </a:lstStyle>
          <a:p>
            <a:r>
              <a:rPr lang="ru-RU" sz="1200" b="0" dirty="0" smtClean="0"/>
              <a:t>Защитная скоба </a:t>
            </a:r>
            <a:r>
              <a:rPr lang="en-US" sz="1200" b="0" dirty="0" smtClean="0"/>
              <a:t>844 </a:t>
            </a:r>
            <a:r>
              <a:rPr lang="en-US" sz="1200" b="0" dirty="0" err="1" smtClean="0"/>
              <a:t>Tsb</a:t>
            </a:r>
            <a:r>
              <a:rPr lang="en-US" sz="1200" b="0" dirty="0" smtClean="0"/>
              <a:t> </a:t>
            </a:r>
            <a:r>
              <a:rPr lang="ru-RU" sz="1200" b="0" dirty="0" smtClean="0"/>
              <a:t>для защиты индикатора при размещении прибора на поверхностях  и защиты от ударов</a:t>
            </a:r>
            <a:r>
              <a:rPr lang="en-US" sz="1200" b="0" dirty="0"/>
              <a:t/>
            </a:r>
            <a:br>
              <a:rPr lang="en-US" sz="1200" b="0" dirty="0"/>
            </a:br>
            <a:endParaRPr lang="en-US" sz="1200" b="0" dirty="0"/>
          </a:p>
        </p:txBody>
      </p:sp>
      <p:pic>
        <p:nvPicPr>
          <p:cNvPr id="45" name="Grafik 20" descr="ims_objectId=41559;ims_usageRefId=-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r="7415"/>
          <a:stretch/>
        </p:blipFill>
        <p:spPr>
          <a:xfrm>
            <a:off x="3374090" y="5049177"/>
            <a:ext cx="1243691" cy="1222265"/>
          </a:xfrm>
          <a:prstGeom prst="rect">
            <a:avLst/>
          </a:prstGeom>
        </p:spPr>
      </p:pic>
      <p:sp>
        <p:nvSpPr>
          <p:cNvPr id="46" name="Textfeld 16"/>
          <p:cNvSpPr txBox="1"/>
          <p:nvPr/>
        </p:nvSpPr>
        <p:spPr>
          <a:xfrm>
            <a:off x="4860032" y="4605293"/>
            <a:ext cx="44679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sz="1200" dirty="0"/>
              <a:t> </a:t>
            </a:r>
            <a:r>
              <a:rPr lang="ru-RU" sz="1200" dirty="0" smtClean="0"/>
              <a:t>НОВИНКА</a:t>
            </a:r>
            <a:r>
              <a:rPr lang="en-US" sz="1200" dirty="0" smtClean="0"/>
              <a:t>: </a:t>
            </a:r>
            <a:r>
              <a:rPr lang="ru-RU" sz="1200" dirty="0" smtClean="0"/>
              <a:t>Базовая часть прибора в деревянном футляре</a:t>
            </a:r>
            <a:endParaRPr lang="en-US" sz="1200" b="0" dirty="0"/>
          </a:p>
          <a:p>
            <a:r>
              <a:rPr lang="en-US" sz="1200" dirty="0" smtClean="0"/>
              <a:t> </a:t>
            </a:r>
            <a:r>
              <a:rPr lang="ru-RU" sz="1200" dirty="0" smtClean="0"/>
              <a:t>НОВИНКА</a:t>
            </a:r>
            <a:r>
              <a:rPr lang="en-US" sz="1200" dirty="0" smtClean="0"/>
              <a:t>: </a:t>
            </a:r>
            <a:r>
              <a:rPr lang="ru-RU" sz="1200" b="0" dirty="0" smtClean="0"/>
              <a:t>включая монтажную призму из твердой древесины</a:t>
            </a:r>
            <a:endParaRPr lang="en-US" sz="1100" b="0" dirty="0"/>
          </a:p>
        </p:txBody>
      </p:sp>
      <p:sp>
        <p:nvSpPr>
          <p:cNvPr id="47" name="Rechteck 27"/>
          <p:cNvSpPr/>
          <p:nvPr/>
        </p:nvSpPr>
        <p:spPr>
          <a:xfrm>
            <a:off x="5636810" y="3953228"/>
            <a:ext cx="22374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Надежное хранение </a:t>
            </a:r>
          </a:p>
          <a:p>
            <a:r>
              <a:rPr lang="ru-RU" sz="18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установка </a:t>
            </a:r>
            <a:endParaRPr lang="de-DE" sz="1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9202" y="1176838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89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9202" y="2129615"/>
            <a:ext cx="5847134" cy="432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eck 5"/>
          <p:cNvSpPr/>
          <p:nvPr/>
        </p:nvSpPr>
        <p:spPr>
          <a:xfrm>
            <a:off x="1155303" y="1484784"/>
            <a:ext cx="708745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набор принадлежностей</a:t>
            </a:r>
            <a:endParaRPr lang="de-DE" sz="280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de-DE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2446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63284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Упоры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измерительных насадок </a:t>
            </a:r>
            <a:r>
              <a:rPr lang="de-DE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4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</a:t>
            </a:r>
            <a:r>
              <a:rPr lang="de-DE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</a:t>
            </a:r>
            <a:r>
              <a:rPr lang="de-DE" sz="24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Tma</a:t>
            </a:r>
            <a:r>
              <a:rPr lang="de-DE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</a:t>
            </a:r>
            <a:r>
              <a:rPr lang="de-DE" sz="24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Tmi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46" y="3553640"/>
            <a:ext cx="4460512" cy="275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75" y="3761895"/>
            <a:ext cx="4038458" cy="261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69" y="2496147"/>
            <a:ext cx="5851637" cy="114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7945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848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Измерительные насадки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Tma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Tmi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15985"/>
            <a:ext cx="6840760" cy="264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5184"/>
            <a:ext cx="6258712" cy="103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BF4FA"/>
              </a:clrFrom>
              <a:clrTo>
                <a:srgbClr val="EBF4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07733"/>
            <a:ext cx="1562857" cy="381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08196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272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Вставки для уступов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1" y="2398529"/>
            <a:ext cx="3816424" cy="267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520"/>
            <a:ext cx="1258446" cy="172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3542853" cy="258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56046"/>
            <a:ext cx="1246544" cy="16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5575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51520" y="1556792"/>
            <a:ext cx="88924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Цилиндрические измерительные штифты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Tz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004" y="3356991"/>
            <a:ext cx="112871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9047"/>
            <a:ext cx="5966817" cy="305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50" y="3451822"/>
            <a:ext cx="1130573" cy="19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5782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3928" y="2283888"/>
            <a:ext cx="2219079" cy="373740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07504" y="1556792"/>
            <a:ext cx="858726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Измерительные ролики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Tv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Ty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706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Tv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7" y="2420888"/>
            <a:ext cx="319084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7" y="3256219"/>
            <a:ext cx="9620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94588" y="558924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Tv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04929"/>
            <a:ext cx="2424929" cy="126551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047" y="4667772"/>
            <a:ext cx="1381371" cy="86513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4555008"/>
            <a:ext cx="792088" cy="116837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499032" y="5569495"/>
            <a:ext cx="713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706 </a:t>
            </a:r>
            <a:r>
              <a:rPr lang="de-DE" dirty="0" err="1" smtClean="0"/>
              <a:t>Vr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348670" y="3789040"/>
            <a:ext cx="727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Ty</a:t>
            </a:r>
            <a:endParaRPr lang="de-DE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3908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ru-RU" sz="2000" u="sng" dirty="0" smtClean="0"/>
              <a:t>Недостатки использования средств измерений и средств контроля, изготовленных по спецзаказу: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Необходимость иметь большой ассортимент таких средств;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Негибкость – новые изделия требуют новые средства контроля;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Сложность организации периодической проверки;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Сложности в изготовлении;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Удорожание производства;</a:t>
            </a:r>
          </a:p>
          <a:p>
            <a:pPr>
              <a:buFontTx/>
              <a:buChar char="-"/>
              <a:defRPr/>
            </a:pPr>
            <a:r>
              <a:rPr lang="ru-RU" sz="2000" dirty="0" smtClean="0"/>
              <a:t>Снижение конкурентоспособности продукции.</a:t>
            </a:r>
          </a:p>
          <a:p>
            <a:pPr>
              <a:buFontTx/>
              <a:buChar char="-"/>
              <a:defRPr/>
            </a:pPr>
            <a:endParaRPr lang="ru-RU" sz="2000" dirty="0" smtClean="0"/>
          </a:p>
          <a:p>
            <a:pPr marL="0" indent="0">
              <a:buFontTx/>
              <a:buNone/>
              <a:defRPr/>
            </a:pPr>
            <a:r>
              <a:rPr lang="ru-RU" sz="2000" u="sng" dirty="0" smtClean="0"/>
              <a:t>Выход</a:t>
            </a:r>
            <a:r>
              <a:rPr lang="ru-RU" sz="2000" dirty="0" smtClean="0"/>
              <a:t> – оснащение предприятия универсальными средствами измерений.</a:t>
            </a:r>
            <a:endParaRPr lang="ru-RU" sz="2000" dirty="0"/>
          </a:p>
        </p:txBody>
      </p:sp>
      <p:sp>
        <p:nvSpPr>
          <p:cNvPr id="97283" name="Заголовок 1"/>
          <p:cNvSpPr>
            <a:spLocks noGrp="1"/>
          </p:cNvSpPr>
          <p:nvPr>
            <p:ph type="title"/>
          </p:nvPr>
        </p:nvSpPr>
        <p:spPr bwMode="auto">
          <a:xfrm>
            <a:off x="684213" y="620713"/>
            <a:ext cx="8229600" cy="706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2400" smtClean="0"/>
              <a:t>Актуальность вопроса оснащения предприятия универсальными средствами измерений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272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Измерительные насадки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28569"/>
            <a:ext cx="3343946" cy="151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6732"/>
            <a:ext cx="2839495" cy="158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6"/>
          <a:stretch/>
        </p:blipFill>
        <p:spPr bwMode="auto">
          <a:xfrm>
            <a:off x="6932438" y="3737625"/>
            <a:ext cx="879922" cy="37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mit Pfeil 9"/>
          <p:cNvCxnSpPr/>
          <p:nvPr/>
        </p:nvCxnSpPr>
        <p:spPr bwMode="auto">
          <a:xfrm>
            <a:off x="6269405" y="3925678"/>
            <a:ext cx="576063" cy="0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feld 21"/>
          <p:cNvSpPr txBox="1"/>
          <p:nvPr/>
        </p:nvSpPr>
        <p:spPr>
          <a:xfrm>
            <a:off x="6975784" y="4279580"/>
            <a:ext cx="836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Tad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1465006" y="4209945"/>
            <a:ext cx="727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Te</a:t>
            </a:r>
            <a:endParaRPr lang="de-DE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522" y="4908863"/>
            <a:ext cx="624795" cy="138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5417" y="4908863"/>
            <a:ext cx="613747" cy="12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80" y="5171693"/>
            <a:ext cx="547333" cy="46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4" y="4908069"/>
            <a:ext cx="557532" cy="138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4909517"/>
            <a:ext cx="568493" cy="125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ihandform 17"/>
          <p:cNvSpPr/>
          <p:nvPr/>
        </p:nvSpPr>
        <p:spPr bwMode="auto">
          <a:xfrm>
            <a:off x="7905750" y="3924300"/>
            <a:ext cx="676275" cy="1562100"/>
          </a:xfrm>
          <a:custGeom>
            <a:avLst/>
            <a:gdLst>
              <a:gd name="connsiteX0" fmla="*/ 190500 w 676275"/>
              <a:gd name="connsiteY0" fmla="*/ 0 h 1562100"/>
              <a:gd name="connsiteX1" fmla="*/ 666750 w 676275"/>
              <a:gd name="connsiteY1" fmla="*/ 0 h 1562100"/>
              <a:gd name="connsiteX2" fmla="*/ 676275 w 676275"/>
              <a:gd name="connsiteY2" fmla="*/ 1562100 h 1562100"/>
              <a:gd name="connsiteX3" fmla="*/ 0 w 676275"/>
              <a:gd name="connsiteY3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275" h="1562100">
                <a:moveTo>
                  <a:pt x="190500" y="0"/>
                </a:moveTo>
                <a:lnTo>
                  <a:pt x="666750" y="0"/>
                </a:lnTo>
                <a:lnTo>
                  <a:pt x="676275" y="1562100"/>
                </a:lnTo>
                <a:lnTo>
                  <a:pt x="0" y="1562100"/>
                </a:lnTo>
              </a:path>
            </a:pathLst>
          </a:cu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2407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1" y="1556792"/>
            <a:ext cx="838778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Вставки плоские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Tp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сферические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Ts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7704" y="4296105"/>
            <a:ext cx="1379877" cy="14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80012"/>
            <a:ext cx="3995295" cy="216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7" y="2046384"/>
            <a:ext cx="4287095" cy="223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6432" y="4296105"/>
            <a:ext cx="1275928" cy="145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2546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bgerundetes Rechteck 5"/>
          <p:cNvSpPr/>
          <p:nvPr/>
        </p:nvSpPr>
        <p:spPr bwMode="auto">
          <a:xfrm>
            <a:off x="7178462" y="2276872"/>
            <a:ext cx="1858034" cy="295232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39552" y="1556792"/>
            <a:ext cx="727280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Упоры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для индивидуальной настройки высоты 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7" y="2768733"/>
            <a:ext cx="6727949" cy="319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22" y="3075493"/>
            <a:ext cx="1096722" cy="213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091201" y="2348880"/>
            <a:ext cx="21332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Практический совет:</a:t>
            </a:r>
            <a:r>
              <a:rPr lang="de-DE" dirty="0" smtClean="0"/>
              <a:t>  </a:t>
            </a:r>
            <a:br>
              <a:rPr lang="de-DE" dirty="0" smtClean="0"/>
            </a:br>
            <a:r>
              <a:rPr lang="ru-RU" b="0" dirty="0" smtClean="0"/>
              <a:t>Настройка высоты </a:t>
            </a:r>
          </a:p>
          <a:p>
            <a:pPr algn="ctr"/>
            <a:r>
              <a:rPr lang="ru-RU" b="0" dirty="0" smtClean="0"/>
              <a:t>с помощью КМД</a:t>
            </a:r>
            <a:endParaRPr lang="de-DE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4815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272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Шаровые вставки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Tk</a:t>
            </a:r>
            <a:endParaRPr lang="de-DE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 bwMode="auto">
          <a:xfrm rot="2595264">
            <a:off x="1792066" y="3691934"/>
            <a:ext cx="332617" cy="1175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3531163" y="2773897"/>
            <a:ext cx="196313" cy="9646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1026" name="Picture 2" descr="C:\Users\VeserS\AppData\Local\Microsoft\Windows\Temporary Internet Files\Content.IE5\HPW203H9\Multimar--844_T--ZE--844Te_844Tk--1024x340--144dp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1" y="2174815"/>
            <a:ext cx="7923036" cy="26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" t="-153" r="46051" b="153"/>
          <a:stretch/>
        </p:blipFill>
        <p:spPr bwMode="auto">
          <a:xfrm>
            <a:off x="1691680" y="4581128"/>
            <a:ext cx="1510518" cy="10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123728" y="572338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Tk</a:t>
            </a:r>
            <a:endParaRPr lang="de-D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09" y="4805511"/>
            <a:ext cx="2294731" cy="65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3295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39552" y="1556792"/>
            <a:ext cx="727280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Сменные вставки 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</a:t>
            </a:r>
            <a:r>
              <a:rPr lang="de-DE" sz="2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/ 844 </a:t>
            </a:r>
            <a:r>
              <a:rPr lang="de-DE" sz="28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Tg</a:t>
            </a:r>
            <a:endParaRPr lang="de-DE" sz="1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 bwMode="auto">
          <a:xfrm rot="21386416">
            <a:off x="4046731" y="2858271"/>
            <a:ext cx="181426" cy="87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 anchor="ctr">
            <a:spAutoFit/>
          </a:bodyPr>
          <a:lstStyle/>
          <a:p>
            <a:pPr marL="190500" indent="-190500" algn="l" eaLnBrk="0" hangingPunct="0">
              <a:spcBef>
                <a:spcPct val="0"/>
              </a:spcBef>
              <a:buFontTx/>
              <a:buChar char="•"/>
            </a:pPr>
            <a:endParaRPr lang="de-DE" sz="1600" b="0" dirty="0" err="1" smtClean="0">
              <a:cs typeface="Times New Roman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5"/>
          <a:stretch/>
        </p:blipFill>
        <p:spPr bwMode="auto">
          <a:xfrm>
            <a:off x="2771800" y="4778127"/>
            <a:ext cx="1015637" cy="9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48"/>
          <a:stretch/>
        </p:blipFill>
        <p:spPr bwMode="auto">
          <a:xfrm>
            <a:off x="1259633" y="4778127"/>
            <a:ext cx="1162967" cy="9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137792" y="587727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Tr</a:t>
            </a:r>
            <a:endParaRPr lang="de-DE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5"/>
          <a:stretch/>
        </p:blipFill>
        <p:spPr bwMode="auto">
          <a:xfrm>
            <a:off x="5652120" y="4806677"/>
            <a:ext cx="1015637" cy="9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48"/>
          <a:stretch/>
        </p:blipFill>
        <p:spPr bwMode="auto">
          <a:xfrm>
            <a:off x="6589874" y="4797152"/>
            <a:ext cx="1162967" cy="93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6098232" y="5877271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844 </a:t>
            </a:r>
            <a:r>
              <a:rPr lang="de-DE" dirty="0" err="1" smtClean="0"/>
              <a:t>Tg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323528" y="2176313"/>
            <a:ext cx="7848872" cy="2601814"/>
            <a:chOff x="236959" y="2276872"/>
            <a:chExt cx="7020272" cy="2329326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9" y="2276872"/>
              <a:ext cx="7020272" cy="2329326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3682120"/>
              <a:ext cx="2661893" cy="920177"/>
            </a:xfrm>
            <a:prstGeom prst="rect">
              <a:avLst/>
            </a:prstGeom>
          </p:spPr>
        </p:pic>
      </p:grpSp>
      <p:sp>
        <p:nvSpPr>
          <p:cNvPr id="17" name="Прямоугольник 16"/>
          <p:cNvSpPr/>
          <p:nvPr/>
        </p:nvSpPr>
        <p:spPr>
          <a:xfrm>
            <a:off x="7614415" y="1177007"/>
            <a:ext cx="15295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</a:rPr>
              <a:t>НОВИНКА </a:t>
            </a:r>
            <a:r>
              <a:rPr lang="de-DE" dirty="0" smtClean="0">
                <a:solidFill>
                  <a:srgbClr val="FF0000"/>
                </a:solidFill>
              </a:rPr>
              <a:t>2015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3179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9" descr="ims_objectId=31509;ims_usageRefId=-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78" y="1898650"/>
            <a:ext cx="344963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8" descr="ims_objectId=31508;ims_usageRefId=-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898650"/>
            <a:ext cx="344805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630238" y="1597025"/>
            <a:ext cx="68675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1600" b="0" dirty="0" smtClean="0">
                <a:solidFill>
                  <a:srgbClr val="020000"/>
                </a:solidFill>
              </a:rPr>
              <a:t>Определение глубины вставок</a:t>
            </a:r>
            <a:endParaRPr lang="de-DE" sz="1600" b="0" dirty="0">
              <a:solidFill>
                <a:srgbClr val="020000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57225" y="4189413"/>
            <a:ext cx="8018463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0" dirty="0" smtClean="0">
                <a:solidFill>
                  <a:srgbClr val="020000"/>
                </a:solidFill>
              </a:rPr>
              <a:t>Настройка для внутренней резьбы</a:t>
            </a:r>
            <a:r>
              <a:rPr lang="de-DE" sz="1600" b="0" dirty="0">
                <a:solidFill>
                  <a:srgbClr val="020000"/>
                </a:solidFill>
              </a:rPr>
              <a:t>		</a:t>
            </a:r>
            <a:r>
              <a:rPr lang="ru-RU" sz="1600" b="0" dirty="0" smtClean="0">
                <a:solidFill>
                  <a:srgbClr val="020000"/>
                </a:solidFill>
              </a:rPr>
              <a:t>Настройка для наружной резьбы</a:t>
            </a:r>
            <a:endParaRPr lang="de-DE" sz="1600" b="0" dirty="0">
              <a:solidFill>
                <a:srgbClr val="020000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19125" y="5986463"/>
            <a:ext cx="827405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>
            <a:spAutoFit/>
          </a:bodyPr>
          <a:lstStyle/>
          <a:p>
            <a:pPr algn="l"/>
            <a:r>
              <a:rPr lang="ru-RU" sz="1100" b="0" dirty="0" smtClean="0">
                <a:solidFill>
                  <a:srgbClr val="020000"/>
                </a:solidFill>
              </a:rPr>
              <a:t>Комбинация КМД </a:t>
            </a:r>
            <a:r>
              <a:rPr lang="en-US" sz="1100" b="0" dirty="0" smtClean="0">
                <a:solidFill>
                  <a:srgbClr val="020000"/>
                </a:solidFill>
              </a:rPr>
              <a:t>= </a:t>
            </a:r>
            <a:r>
              <a:rPr lang="ru-RU" sz="1100" b="0" dirty="0" smtClean="0">
                <a:solidFill>
                  <a:srgbClr val="020000"/>
                </a:solidFill>
              </a:rPr>
              <a:t>средний </a:t>
            </a:r>
            <a:r>
              <a:rPr lang="de-DE" sz="1100" b="0" dirty="0" smtClean="0">
                <a:solidFill>
                  <a:srgbClr val="020000"/>
                </a:solidFill>
              </a:rPr>
              <a:t>Ø</a:t>
            </a:r>
            <a:r>
              <a:rPr lang="en-US" sz="1100" b="0" dirty="0" smtClean="0">
                <a:solidFill>
                  <a:srgbClr val="020000"/>
                </a:solidFill>
              </a:rPr>
              <a:t> </a:t>
            </a:r>
            <a:r>
              <a:rPr lang="en-US" sz="1100" b="0" dirty="0">
                <a:solidFill>
                  <a:srgbClr val="020000"/>
                </a:solidFill>
              </a:rPr>
              <a:t>+ </a:t>
            </a:r>
            <a:r>
              <a:rPr lang="ru-RU" sz="1100" b="0" dirty="0" smtClean="0">
                <a:solidFill>
                  <a:srgbClr val="020000"/>
                </a:solidFill>
              </a:rPr>
              <a:t>глубина вставок</a:t>
            </a:r>
            <a:r>
              <a:rPr lang="de-DE" sz="1100" b="0" dirty="0">
                <a:solidFill>
                  <a:srgbClr val="020000"/>
                </a:solidFill>
              </a:rPr>
              <a:t>	 </a:t>
            </a:r>
            <a:r>
              <a:rPr lang="de-DE" sz="1100" b="0" dirty="0" smtClean="0">
                <a:solidFill>
                  <a:srgbClr val="020000"/>
                </a:solidFill>
              </a:rPr>
              <a:t>               </a:t>
            </a:r>
            <a:r>
              <a:rPr lang="ru-RU" sz="1100" b="0" dirty="0" smtClean="0">
                <a:solidFill>
                  <a:srgbClr val="020000"/>
                </a:solidFill>
              </a:rPr>
              <a:t>Комбинация </a:t>
            </a:r>
            <a:r>
              <a:rPr lang="ru-RU" sz="1100" b="0" dirty="0">
                <a:solidFill>
                  <a:srgbClr val="020000"/>
                </a:solidFill>
              </a:rPr>
              <a:t>КМД </a:t>
            </a:r>
            <a:r>
              <a:rPr lang="en-US" sz="1100" b="0" dirty="0">
                <a:solidFill>
                  <a:srgbClr val="020000"/>
                </a:solidFill>
              </a:rPr>
              <a:t>= </a:t>
            </a:r>
            <a:r>
              <a:rPr lang="ru-RU" sz="1100" b="0" dirty="0">
                <a:solidFill>
                  <a:srgbClr val="020000"/>
                </a:solidFill>
              </a:rPr>
              <a:t>средний </a:t>
            </a:r>
            <a:r>
              <a:rPr lang="de-DE" sz="1100" b="0" dirty="0">
                <a:solidFill>
                  <a:srgbClr val="020000"/>
                </a:solidFill>
              </a:rPr>
              <a:t>Ø</a:t>
            </a:r>
            <a:r>
              <a:rPr lang="en-US" sz="1100" b="0" dirty="0">
                <a:solidFill>
                  <a:srgbClr val="020000"/>
                </a:solidFill>
              </a:rPr>
              <a:t> </a:t>
            </a:r>
            <a:r>
              <a:rPr lang="ru-RU" sz="1100" b="0" dirty="0" smtClean="0">
                <a:solidFill>
                  <a:srgbClr val="020000"/>
                </a:solidFill>
              </a:rPr>
              <a:t>-</a:t>
            </a:r>
            <a:r>
              <a:rPr lang="en-US" sz="1100" b="0" dirty="0" smtClean="0">
                <a:solidFill>
                  <a:srgbClr val="020000"/>
                </a:solidFill>
              </a:rPr>
              <a:t> </a:t>
            </a:r>
            <a:r>
              <a:rPr lang="ru-RU" sz="1100" b="0" dirty="0">
                <a:solidFill>
                  <a:srgbClr val="020000"/>
                </a:solidFill>
              </a:rPr>
              <a:t>глубина вставок </a:t>
            </a:r>
            <a:endParaRPr lang="de-DE" sz="1200" b="0" dirty="0">
              <a:solidFill>
                <a:srgbClr val="000000"/>
              </a:solidFill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709115" y="3212927"/>
            <a:ext cx="823595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000" b="0" dirty="0">
                <a:solidFill>
                  <a:srgbClr val="FF0000"/>
                </a:solidFill>
              </a:rPr>
              <a:t>		                					</a:t>
            </a:r>
            <a:r>
              <a:rPr lang="ru-RU" sz="1200" b="0" dirty="0" smtClean="0">
                <a:solidFill>
                  <a:srgbClr val="020000"/>
                </a:solidFill>
              </a:rPr>
              <a:t>КМД </a:t>
            </a:r>
            <a:r>
              <a:rPr lang="de-DE" sz="1200" b="0" dirty="0" smtClean="0">
                <a:solidFill>
                  <a:srgbClr val="020000"/>
                </a:solidFill>
              </a:rPr>
              <a:t>1 mm</a:t>
            </a:r>
            <a:endParaRPr lang="de-DE" sz="1200" b="0" dirty="0">
              <a:solidFill>
                <a:srgbClr val="02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1200" b="0" dirty="0">
                <a:solidFill>
                  <a:srgbClr val="020000"/>
                </a:solidFill>
              </a:rPr>
              <a:t/>
            </a:r>
            <a:br>
              <a:rPr lang="de-DE" sz="1200" b="0" dirty="0">
                <a:solidFill>
                  <a:srgbClr val="020000"/>
                </a:solidFill>
              </a:rPr>
            </a:br>
            <a:r>
              <a:rPr lang="ru-RU" sz="1200" b="0" dirty="0" smtClean="0">
                <a:solidFill>
                  <a:srgbClr val="020000"/>
                </a:solidFill>
              </a:rPr>
              <a:t>установка нуля</a:t>
            </a:r>
            <a:r>
              <a:rPr lang="de-DE" sz="1200" b="0" dirty="0">
                <a:solidFill>
                  <a:srgbClr val="020000"/>
                </a:solidFill>
              </a:rPr>
              <a:t>		       	      </a:t>
            </a:r>
            <a:r>
              <a:rPr lang="ru-RU" sz="1200" b="0" dirty="0" smtClean="0">
                <a:solidFill>
                  <a:srgbClr val="020000"/>
                </a:solidFill>
              </a:rPr>
              <a:t>Индикация </a:t>
            </a:r>
            <a:r>
              <a:rPr lang="en-US" sz="1200" b="0" dirty="0" smtClean="0">
                <a:solidFill>
                  <a:srgbClr val="020000"/>
                </a:solidFill>
              </a:rPr>
              <a:t>– </a:t>
            </a:r>
            <a:r>
              <a:rPr lang="ru-RU" sz="1200" b="0" dirty="0" smtClean="0">
                <a:solidFill>
                  <a:srgbClr val="020000"/>
                </a:solidFill>
              </a:rPr>
              <a:t>КМД </a:t>
            </a:r>
            <a:r>
              <a:rPr lang="en-US" sz="1200" b="0" dirty="0" smtClean="0">
                <a:solidFill>
                  <a:srgbClr val="020000"/>
                </a:solidFill>
              </a:rPr>
              <a:t>= </a:t>
            </a:r>
            <a:r>
              <a:rPr lang="ru-RU" sz="1200" b="0" dirty="0" smtClean="0">
                <a:solidFill>
                  <a:srgbClr val="020000"/>
                </a:solidFill>
              </a:rPr>
              <a:t>глубина вставок</a:t>
            </a:r>
            <a:endParaRPr lang="de-DE" sz="1200" b="0" dirty="0">
              <a:solidFill>
                <a:srgbClr val="020000"/>
              </a:solidFill>
            </a:endParaRPr>
          </a:p>
        </p:txBody>
      </p:sp>
      <p:cxnSp>
        <p:nvCxnSpPr>
          <p:cNvPr id="20" name="Gerade Verbindung mit Pfeil 8"/>
          <p:cNvCxnSpPr>
            <a:cxnSpLocks noChangeShapeType="1"/>
          </p:cNvCxnSpPr>
          <p:nvPr/>
        </p:nvCxnSpPr>
        <p:spPr bwMode="auto">
          <a:xfrm>
            <a:off x="6817320" y="2924175"/>
            <a:ext cx="635000" cy="217488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Grafik 20" descr="ims_objectId=31510;ims_usageRefId=-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78338"/>
            <a:ext cx="3454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 descr="ims_objectId=31511;ims_usageRefId=-1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32" y="4460875"/>
            <a:ext cx="365760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691103" y="807095"/>
            <a:ext cx="8993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dirty="0" err="1" smtClean="0"/>
              <a:t>Multimar</a:t>
            </a:r>
            <a:r>
              <a:rPr lang="de-DE" sz="2400" dirty="0" smtClean="0"/>
              <a:t>. </a:t>
            </a:r>
            <a:r>
              <a:rPr lang="ru-RU" sz="2400" dirty="0" smtClean="0"/>
              <a:t>Универсальный измерительный прибор </a:t>
            </a:r>
            <a:r>
              <a:rPr lang="de-DE" sz="2400" b="0" dirty="0" smtClean="0"/>
              <a:t>844 T     </a:t>
            </a:r>
            <a:endParaRPr lang="ru-RU" sz="2400" b="0" dirty="0" smtClean="0"/>
          </a:p>
        </p:txBody>
      </p:sp>
    </p:spTree>
    <p:extLst>
      <p:ext uri="{BB962C8B-B14F-4D97-AF65-F5344CB8AC3E}">
        <p14:creationId xmlns:p14="http://schemas.microsoft.com/office/powerpoint/2010/main" val="3730397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ChangeArrowheads="1"/>
          </p:cNvSpPr>
          <p:nvPr/>
        </p:nvSpPr>
        <p:spPr bwMode="auto">
          <a:xfrm>
            <a:off x="755650" y="820093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MarSurf</a:t>
            </a:r>
            <a:r>
              <a:rPr lang="ru-RU" altLang="ru-RU" sz="2400"/>
              <a:t>. Мобильные профилометры</a:t>
            </a:r>
            <a:endParaRPr lang="de-DE" altLang="ru-RU" sz="2400"/>
          </a:p>
        </p:txBody>
      </p:sp>
      <p:pic>
        <p:nvPicPr>
          <p:cNvPr id="112643" name="Picture 26" descr="M_300_RD 18_grau_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773238"/>
            <a:ext cx="3254375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79863"/>
            <a:ext cx="32480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6" name="Прямоугольник 7"/>
          <p:cNvSpPr>
            <a:spLocks noChangeArrowheads="1"/>
          </p:cNvSpPr>
          <p:nvPr/>
        </p:nvSpPr>
        <p:spPr bwMode="auto">
          <a:xfrm>
            <a:off x="3276600" y="3068638"/>
            <a:ext cx="74892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 dirty="0" smtClean="0"/>
              <a:t>PS10</a:t>
            </a:r>
            <a:endParaRPr lang="ru-RU" altLang="ru-RU" sz="1800" dirty="0"/>
          </a:p>
        </p:txBody>
      </p:sp>
      <p:sp>
        <p:nvSpPr>
          <p:cNvPr id="112647" name="Прямоугольник 7"/>
          <p:cNvSpPr>
            <a:spLocks noChangeArrowheads="1"/>
          </p:cNvSpPr>
          <p:nvPr/>
        </p:nvSpPr>
        <p:spPr bwMode="auto">
          <a:xfrm>
            <a:off x="8024813" y="3386138"/>
            <a:ext cx="762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/>
              <a:t>M300</a:t>
            </a:r>
            <a:endParaRPr lang="ru-RU" altLang="ru-RU" sz="1800"/>
          </a:p>
        </p:txBody>
      </p:sp>
      <p:sp>
        <p:nvSpPr>
          <p:cNvPr id="112648" name="Прямоугольник 7"/>
          <p:cNvSpPr>
            <a:spLocks noChangeArrowheads="1"/>
          </p:cNvSpPr>
          <p:nvPr/>
        </p:nvSpPr>
        <p:spPr bwMode="auto">
          <a:xfrm>
            <a:off x="3571875" y="5668963"/>
            <a:ext cx="10001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en-US" altLang="ru-RU" sz="1800"/>
              <a:t>M300C</a:t>
            </a:r>
            <a:endParaRPr lang="ru-RU" altLang="ru-RU" sz="1800"/>
          </a:p>
        </p:txBody>
      </p:sp>
      <p:pic>
        <p:nvPicPr>
          <p:cNvPr id="1126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3860800"/>
            <a:ext cx="3184525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50" name="Прямоугольник 7"/>
          <p:cNvSpPr>
            <a:spLocks noChangeArrowheads="1"/>
          </p:cNvSpPr>
          <p:nvPr/>
        </p:nvSpPr>
        <p:spPr bwMode="auto">
          <a:xfrm>
            <a:off x="8024813" y="5638800"/>
            <a:ext cx="762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800"/>
              <a:t>M400</a:t>
            </a:r>
            <a:endParaRPr lang="ru-RU" altLang="ru-RU" sz="1800"/>
          </a:p>
        </p:txBody>
      </p:sp>
      <p:pic>
        <p:nvPicPr>
          <p:cNvPr id="11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" y="1694756"/>
            <a:ext cx="2573203" cy="1931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908" y="1688505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ru-RU" altLang="ru-RU" dirty="0" smtClean="0">
                <a:solidFill>
                  <a:srgbClr val="FF0000"/>
                </a:solidFill>
              </a:rPr>
              <a:t>НОВИНКА 2016! </a:t>
            </a:r>
            <a:endParaRPr lang="en-US" altLang="ru-RU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36" y="2182698"/>
            <a:ext cx="3450458" cy="2590373"/>
          </a:xfrm>
          <a:prstGeom prst="rect">
            <a:avLst/>
          </a:prstGeom>
        </p:spPr>
      </p:pic>
      <p:pic>
        <p:nvPicPr>
          <p:cNvPr id="8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" y="4643444"/>
            <a:ext cx="3333626" cy="1723408"/>
          </a:xfrm>
          <a:prstGeom prst="rect">
            <a:avLst/>
          </a:prstGeom>
        </p:spPr>
      </p:pic>
      <p:sp>
        <p:nvSpPr>
          <p:cNvPr id="113666" name="Rectangle 4"/>
          <p:cNvSpPr>
            <a:spLocks noChangeArrowheads="1"/>
          </p:cNvSpPr>
          <p:nvPr/>
        </p:nvSpPr>
        <p:spPr bwMode="auto">
          <a:xfrm>
            <a:off x="755650" y="820093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MarSurf</a:t>
            </a:r>
            <a:r>
              <a:rPr lang="ru-RU" altLang="ru-RU" sz="2400"/>
              <a:t>. Мобильные профилометры</a:t>
            </a:r>
            <a:endParaRPr lang="de-DE" altLang="ru-RU" sz="2400"/>
          </a:p>
        </p:txBody>
      </p:sp>
      <p:pic>
        <p:nvPicPr>
          <p:cNvPr id="1136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1916113"/>
            <a:ext cx="32385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9" name="Прямоугольник 7"/>
          <p:cNvSpPr>
            <a:spLocks noChangeArrowheads="1"/>
          </p:cNvSpPr>
          <p:nvPr/>
        </p:nvSpPr>
        <p:spPr bwMode="auto">
          <a:xfrm>
            <a:off x="6804025" y="3740150"/>
            <a:ext cx="2339975" cy="2324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b="0" dirty="0"/>
              <a:t> •   Могут использоваться в горизонтальном, вертикальном, перевернутом или в любом другом положении в зависимости от формы детали</a:t>
            </a:r>
          </a:p>
          <a:p>
            <a:pPr eaLnBrk="1" hangingPunct="1">
              <a:spcBef>
                <a:spcPts val="600"/>
              </a:spcBef>
            </a:pPr>
            <a:r>
              <a:rPr lang="ru-RU" altLang="ru-RU" b="0" dirty="0"/>
              <a:t>•   Встроенная мера шероховатости </a:t>
            </a:r>
            <a:r>
              <a:rPr lang="en-US" altLang="ru-RU" b="0" dirty="0"/>
              <a:t>(</a:t>
            </a:r>
            <a:r>
              <a:rPr lang="ru-RU" altLang="ru-RU" b="0" dirty="0"/>
              <a:t>для </a:t>
            </a:r>
            <a:r>
              <a:rPr lang="en-US" altLang="ru-RU" b="0" dirty="0" smtClean="0"/>
              <a:t>PS1</a:t>
            </a:r>
            <a:r>
              <a:rPr lang="ru-RU" altLang="ru-RU" b="0" dirty="0" smtClean="0"/>
              <a:t>0</a:t>
            </a:r>
            <a:r>
              <a:rPr lang="en-US" altLang="ru-RU" b="0" dirty="0" smtClean="0"/>
              <a:t> </a:t>
            </a:r>
            <a:r>
              <a:rPr lang="ru-RU" altLang="ru-RU" b="0" dirty="0"/>
              <a:t>и М300)</a:t>
            </a:r>
          </a:p>
        </p:txBody>
      </p:sp>
      <p:pic>
        <p:nvPicPr>
          <p:cNvPr id="1136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39875"/>
            <a:ext cx="28638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71" name="Прямоугольник 7"/>
          <p:cNvSpPr>
            <a:spLocks noChangeArrowheads="1"/>
          </p:cNvSpPr>
          <p:nvPr/>
        </p:nvSpPr>
        <p:spPr bwMode="auto">
          <a:xfrm>
            <a:off x="0" y="1473200"/>
            <a:ext cx="6227763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85738" indent="-185738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b="0" dirty="0" smtClean="0"/>
              <a:t>Измерение </a:t>
            </a:r>
            <a:r>
              <a:rPr lang="ru-RU" altLang="ru-RU" b="0" dirty="0"/>
              <a:t>и сохранение параметров шероховатости и профилей</a:t>
            </a:r>
          </a:p>
          <a:p>
            <a:pPr marL="185738" indent="-185738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altLang="ru-RU" b="0" dirty="0" smtClean="0"/>
              <a:t>Опорное </a:t>
            </a:r>
            <a:r>
              <a:rPr lang="ru-RU" altLang="ru-RU" b="0" dirty="0"/>
              <a:t>(</a:t>
            </a:r>
            <a:r>
              <a:rPr lang="en-US" altLang="ru-RU" b="0" dirty="0" smtClean="0"/>
              <a:t>PS1</a:t>
            </a:r>
            <a:r>
              <a:rPr lang="ru-RU" altLang="ru-RU" b="0" dirty="0" smtClean="0"/>
              <a:t>0</a:t>
            </a:r>
            <a:r>
              <a:rPr lang="en-US" altLang="ru-RU" b="0" dirty="0" smtClean="0"/>
              <a:t>, </a:t>
            </a:r>
            <a:r>
              <a:rPr lang="en-US" altLang="ru-RU" b="0" dirty="0"/>
              <a:t>M300, M300C) </a:t>
            </a:r>
            <a:r>
              <a:rPr lang="ru-RU" altLang="ru-RU" b="0" dirty="0"/>
              <a:t>или безопорное (М400) трассирование</a:t>
            </a:r>
          </a:p>
        </p:txBody>
      </p:sp>
      <p:pic>
        <p:nvPicPr>
          <p:cNvPr id="9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" y="2014758"/>
            <a:ext cx="2532848" cy="14632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ms_objectId=495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5528" r="4707" b="6011"/>
          <a:stretch/>
        </p:blipFill>
        <p:spPr bwMode="auto">
          <a:xfrm>
            <a:off x="539552" y="4149081"/>
            <a:ext cx="256196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ims_objectId=495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3155" r="5254" b="21314"/>
          <a:stretch/>
        </p:blipFill>
        <p:spPr bwMode="auto">
          <a:xfrm>
            <a:off x="4211960" y="4090722"/>
            <a:ext cx="4501220" cy="210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ims_objectId=4952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8" t="28243" r="35744"/>
          <a:stretch/>
        </p:blipFill>
        <p:spPr bwMode="auto">
          <a:xfrm>
            <a:off x="7417333" y="1628800"/>
            <a:ext cx="1691171" cy="283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07504" y="1652265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e-DE" sz="1800" b="1" dirty="0" smtClean="0"/>
              <a:t>Самая современная технология с практичными особенностями</a:t>
            </a: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rgbClr val="FF0000"/>
                </a:solidFill>
              </a:rPr>
              <a:t>Концепция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ru-RU" sz="1800" dirty="0" smtClean="0">
                <a:solidFill>
                  <a:srgbClr val="FF0000"/>
                </a:solidFill>
              </a:rPr>
              <a:t>легкий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ru-RU" sz="1800" dirty="0" smtClean="0">
                <a:solidFill>
                  <a:srgbClr val="FF0000"/>
                </a:solidFill>
              </a:rPr>
              <a:t>удобный</a:t>
            </a:r>
            <a:r>
              <a:rPr lang="en-US" sz="1800" dirty="0" smtClean="0">
                <a:solidFill>
                  <a:srgbClr val="FF0000"/>
                </a:solidFill>
              </a:rPr>
              <a:t>, </a:t>
            </a:r>
            <a:r>
              <a:rPr lang="ru-RU" sz="1800" dirty="0" smtClean="0">
                <a:solidFill>
                  <a:srgbClr val="FF0000"/>
                </a:solidFill>
              </a:rPr>
              <a:t>высокоточный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Цветная сенсорная панель с высоким разрешением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Четкое отображение параметров и графическая                 иллюстрация профиля поверхности 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Сменный калибровочный эталон с выдвижным корпусом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Встроенный механизм подачи для специальных задач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Извлекаемый механизм подачи </a:t>
            </a:r>
            <a:r>
              <a:rPr lang="en-US" sz="1800" dirty="0" smtClean="0"/>
              <a:t>(</a:t>
            </a:r>
            <a:r>
              <a:rPr lang="ru-RU" sz="1800" dirty="0" smtClean="0"/>
              <a:t>подключение через             отдельный кабель данных</a:t>
            </a:r>
            <a:r>
              <a:rPr lang="en-US" sz="1800" dirty="0" smtClean="0"/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747812"/>
            <a:ext cx="8190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de-DE" sz="2400" dirty="0">
                <a:solidFill>
                  <a:srgbClr val="FF0000"/>
                </a:solidFill>
              </a:rPr>
              <a:t>НОВИНКА</a:t>
            </a:r>
            <a:r>
              <a:rPr lang="en-US" altLang="de-DE" sz="2400" dirty="0">
                <a:solidFill>
                  <a:srgbClr val="FF0000"/>
                </a:solidFill>
              </a:rPr>
              <a:t>: </a:t>
            </a:r>
            <a:r>
              <a:rPr lang="ru-RU" altLang="de-DE" sz="2400" dirty="0"/>
              <a:t>Мобильный профилометр </a:t>
            </a:r>
            <a:r>
              <a:rPr lang="en-US" altLang="de-DE" sz="2400" dirty="0" smtClean="0"/>
              <a:t>PS10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991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4"/>
          <p:cNvSpPr>
            <a:spLocks noChangeArrowheads="1"/>
          </p:cNvSpPr>
          <p:nvPr/>
        </p:nvSpPr>
        <p:spPr bwMode="auto">
          <a:xfrm>
            <a:off x="755650" y="820093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dirty="0" err="1"/>
              <a:t>MarSurf</a:t>
            </a:r>
            <a:r>
              <a:rPr lang="ru-RU" altLang="ru-RU" sz="2400" dirty="0"/>
              <a:t>. Мобильные профилометры</a:t>
            </a:r>
            <a:endParaRPr lang="de-DE" altLang="ru-RU" sz="2400" dirty="0"/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268538"/>
            <a:ext cx="2225675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Прямоугольник 7"/>
          <p:cNvSpPr>
            <a:spLocks noChangeArrowheads="1"/>
          </p:cNvSpPr>
          <p:nvPr/>
        </p:nvSpPr>
        <p:spPr bwMode="auto">
          <a:xfrm>
            <a:off x="1838325" y="1474788"/>
            <a:ext cx="5181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 dirty="0"/>
              <a:t> Дополнительные щупы и принадлежности</a:t>
            </a:r>
          </a:p>
        </p:txBody>
      </p:sp>
      <p:sp>
        <p:nvSpPr>
          <p:cNvPr id="114693" name="Прямоугольник 7"/>
          <p:cNvSpPr>
            <a:spLocks noChangeArrowheads="1"/>
          </p:cNvSpPr>
          <p:nvPr/>
        </p:nvSpPr>
        <p:spPr bwMode="auto">
          <a:xfrm>
            <a:off x="1258888" y="1885950"/>
            <a:ext cx="1995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ru-RU" altLang="ru-RU" sz="1600"/>
              <a:t>Щуп для</a:t>
            </a:r>
            <a:r>
              <a:rPr lang="en-US" altLang="ru-RU" sz="1600"/>
              <a:t> </a:t>
            </a:r>
            <a:r>
              <a:rPr lang="ru-RU" altLang="ru-RU" sz="1600"/>
              <a:t>канавок</a:t>
            </a:r>
          </a:p>
        </p:txBody>
      </p:sp>
      <p:pic>
        <p:nvPicPr>
          <p:cNvPr id="1146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35338"/>
            <a:ext cx="2620962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5" name="Прямоугольник 10"/>
          <p:cNvSpPr>
            <a:spLocks noChangeArrowheads="1"/>
          </p:cNvSpPr>
          <p:nvPr/>
        </p:nvSpPr>
        <p:spPr bwMode="auto">
          <a:xfrm>
            <a:off x="1403350" y="2974975"/>
            <a:ext cx="175418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ru-RU" altLang="ru-RU" sz="1600"/>
              <a:t>для</a:t>
            </a:r>
            <a:r>
              <a:rPr lang="en-US" altLang="ru-RU" sz="1600"/>
              <a:t> </a:t>
            </a:r>
            <a:r>
              <a:rPr lang="ru-RU" altLang="ru-RU" sz="1600"/>
              <a:t>отверстий</a:t>
            </a:r>
          </a:p>
        </p:txBody>
      </p:sp>
      <p:pic>
        <p:nvPicPr>
          <p:cNvPr id="1146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205038"/>
            <a:ext cx="2667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7" name="Прямоугольник 12"/>
          <p:cNvSpPr>
            <a:spLocks noChangeArrowheads="1"/>
          </p:cNvSpPr>
          <p:nvPr/>
        </p:nvSpPr>
        <p:spPr bwMode="auto">
          <a:xfrm>
            <a:off x="5399088" y="1844675"/>
            <a:ext cx="20526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ru-RU" altLang="ru-RU" sz="1600"/>
              <a:t>Удлинитель щупа</a:t>
            </a:r>
          </a:p>
        </p:txBody>
      </p:sp>
      <p:pic>
        <p:nvPicPr>
          <p:cNvPr id="1146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395788"/>
            <a:ext cx="2805112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9" name="Прямоугольник 1"/>
          <p:cNvSpPr>
            <a:spLocks noChangeArrowheads="1"/>
          </p:cNvSpPr>
          <p:nvPr/>
        </p:nvSpPr>
        <p:spPr bwMode="auto">
          <a:xfrm>
            <a:off x="179388" y="4054475"/>
            <a:ext cx="45418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для</a:t>
            </a:r>
            <a:r>
              <a:rPr lang="en-US" altLang="ru-RU" sz="1600"/>
              <a:t> </a:t>
            </a:r>
            <a:r>
              <a:rPr lang="ru-RU" altLang="ru-RU" sz="1600"/>
              <a:t>боковой поверхности зуба шестерни</a:t>
            </a:r>
          </a:p>
        </p:txBody>
      </p:sp>
      <p:pic>
        <p:nvPicPr>
          <p:cNvPr id="11470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95925"/>
            <a:ext cx="2484437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1" name="Прямоугольник 16"/>
          <p:cNvSpPr>
            <a:spLocks noChangeArrowheads="1"/>
          </p:cNvSpPr>
          <p:nvPr/>
        </p:nvSpPr>
        <p:spPr bwMode="auto">
          <a:xfrm>
            <a:off x="179388" y="5135563"/>
            <a:ext cx="45974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ru-RU" altLang="ru-RU" sz="1600"/>
              <a:t>для</a:t>
            </a:r>
            <a:r>
              <a:rPr lang="en-US" altLang="ru-RU" sz="1600"/>
              <a:t> </a:t>
            </a:r>
            <a:r>
              <a:rPr lang="ru-RU" altLang="ru-RU" sz="1600"/>
              <a:t>вогнутых и выпуклых поверхностей</a:t>
            </a:r>
          </a:p>
        </p:txBody>
      </p:sp>
      <p:pic>
        <p:nvPicPr>
          <p:cNvPr id="11470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192463"/>
            <a:ext cx="244475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3" name="Прямоугольник 18"/>
          <p:cNvSpPr>
            <a:spLocks noChangeArrowheads="1"/>
          </p:cNvSpPr>
          <p:nvPr/>
        </p:nvSpPr>
        <p:spPr bwMode="auto">
          <a:xfrm>
            <a:off x="4389438" y="2790825"/>
            <a:ext cx="450373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</a:t>
            </a:r>
            <a:r>
              <a:rPr lang="ru-RU" altLang="ru-RU" sz="1600"/>
              <a:t>Адаптер для поперечного трассирования</a:t>
            </a:r>
          </a:p>
        </p:txBody>
      </p:sp>
      <p:pic>
        <p:nvPicPr>
          <p:cNvPr id="1147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5027613"/>
            <a:ext cx="178435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705" name="Прямоугольник 20"/>
          <p:cNvSpPr>
            <a:spLocks noChangeArrowheads="1"/>
          </p:cNvSpPr>
          <p:nvPr/>
        </p:nvSpPr>
        <p:spPr bwMode="auto">
          <a:xfrm>
            <a:off x="6726238" y="5316538"/>
            <a:ext cx="1938337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/>
              <a:t>Торцевая призма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9"/>
          <p:cNvSpPr txBox="1">
            <a:spLocks noChangeArrowheads="1"/>
          </p:cNvSpPr>
          <p:nvPr/>
        </p:nvSpPr>
        <p:spPr bwMode="auto">
          <a:xfrm>
            <a:off x="158750" y="1432765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1200"/>
          </a:p>
        </p:txBody>
      </p:sp>
      <p:graphicFrame>
        <p:nvGraphicFramePr>
          <p:cNvPr id="20557" name="Group 77"/>
          <p:cNvGraphicFramePr>
            <a:graphicFrameLocks noGrp="1"/>
          </p:cNvGraphicFramePr>
          <p:nvPr>
            <p:extLst/>
          </p:nvPr>
        </p:nvGraphicFramePr>
        <p:xfrm>
          <a:off x="44450" y="2771029"/>
          <a:ext cx="8788400" cy="1036320"/>
        </p:xfrm>
        <a:graphic>
          <a:graphicData uri="http://schemas.openxmlformats.org/drawingml/2006/table">
            <a:tbl>
              <a:tblPr/>
              <a:tblGrid>
                <a:gridCol w="1487488"/>
                <a:gridCol w="1452562"/>
                <a:gridCol w="1403350"/>
                <a:gridCol w="1425575"/>
                <a:gridCol w="1425575"/>
                <a:gridCol w="1593850"/>
              </a:tblGrid>
              <a:tr h="9445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MarCal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Штангенциркули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Digimar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Высотомеры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Micromar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Микрометры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MarTest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Рычажные индикаторы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MarCator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Цифровые индикаторы и индикаторы часового типа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Millimess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Цифровые и механические измерительные головки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5335" name="Group 39"/>
          <p:cNvGraphicFramePr>
            <a:graphicFrameLocks noGrp="1"/>
          </p:cNvGraphicFramePr>
          <p:nvPr>
            <p:extLst/>
          </p:nvPr>
        </p:nvGraphicFramePr>
        <p:xfrm>
          <a:off x="66675" y="4833192"/>
          <a:ext cx="9144000" cy="954088"/>
        </p:xfrm>
        <a:graphic>
          <a:graphicData uri="http://schemas.openxmlformats.org/drawingml/2006/table">
            <a:tbl>
              <a:tblPr/>
              <a:tblGrid>
                <a:gridCol w="1908175"/>
                <a:gridCol w="215900"/>
                <a:gridCol w="2232025"/>
                <a:gridCol w="215900"/>
                <a:gridCol w="1800225"/>
                <a:gridCol w="360363"/>
                <a:gridCol w="1727200"/>
                <a:gridCol w="684212"/>
              </a:tblGrid>
              <a:tr h="954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Millimar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Системы измерения длины с индуктивным преобразователем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MarStand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Стойки, штативы, приборы для проверки изделий на биение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MaraMeter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Индикаторный измерительный инструмент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Multimar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Универсальные измерительные приборы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619" marB="456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292" name="Rectangle 12"/>
          <p:cNvSpPr>
            <a:spLocks noChangeArrowheads="1"/>
          </p:cNvSpPr>
          <p:nvPr/>
        </p:nvSpPr>
        <p:spPr bwMode="auto">
          <a:xfrm>
            <a:off x="685240" y="625257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rIns="90000" anchor="ctr">
            <a:spAutoFit/>
          </a:bodyPr>
          <a:lstStyle/>
          <a:p>
            <a:pPr>
              <a:tabLst>
                <a:tab pos="8477250" algn="r"/>
              </a:tabLst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Mahr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предлагает максимально широкий ассортимент продукции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94" name="Picture 40" descr="marst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613" y="3734642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5" name="Picture 41" descr="maramet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4888" y="3821954"/>
            <a:ext cx="1438275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6" name="Picture 44" descr="multim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62763" y="3934667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7" name="Picture 45" descr="milim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275" y="3791792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8" name="Picture 46" descr="millimes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4563" y="1689942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99" name="Picture 47" descr="marcato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9613" y="1691529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0" name="Picture 48" descr="martes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1832817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1" name="Picture 49" descr="microma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6575" y="1796304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2" name="Picture 50" descr="digima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33525" y="1689942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303" name="Picture 52" descr="marcal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2900" y="1691529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087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4"/>
          <p:cNvSpPr>
            <a:spLocks noChangeArrowheads="1"/>
          </p:cNvSpPr>
          <p:nvPr/>
        </p:nvSpPr>
        <p:spPr bwMode="auto">
          <a:xfrm>
            <a:off x="755650" y="820093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MarSurf</a:t>
            </a:r>
            <a:r>
              <a:rPr lang="ru-RU" altLang="ru-RU" sz="2400"/>
              <a:t>. Мобильные профилометры</a:t>
            </a:r>
            <a:endParaRPr lang="de-DE" altLang="ru-RU" sz="2400"/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24892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484313"/>
            <a:ext cx="2776538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1531937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724400"/>
            <a:ext cx="1546225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743450"/>
            <a:ext cx="151606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89088"/>
            <a:ext cx="2344738" cy="17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2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05263"/>
            <a:ext cx="308133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2" name="Прямоугольник 13"/>
          <p:cNvSpPr>
            <a:spLocks noChangeArrowheads="1"/>
          </p:cNvSpPr>
          <p:nvPr/>
        </p:nvSpPr>
        <p:spPr bwMode="auto">
          <a:xfrm>
            <a:off x="2257425" y="1577975"/>
            <a:ext cx="8191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Стойки</a:t>
            </a:r>
          </a:p>
        </p:txBody>
      </p:sp>
      <p:sp>
        <p:nvSpPr>
          <p:cNvPr id="115723" name="Прямоугольник 14"/>
          <p:cNvSpPr>
            <a:spLocks noChangeArrowheads="1"/>
          </p:cNvSpPr>
          <p:nvPr/>
        </p:nvSpPr>
        <p:spPr bwMode="auto">
          <a:xfrm>
            <a:off x="769938" y="4319588"/>
            <a:ext cx="8493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Призма</a:t>
            </a:r>
          </a:p>
        </p:txBody>
      </p:sp>
      <p:sp>
        <p:nvSpPr>
          <p:cNvPr id="115724" name="Прямоугольник 15"/>
          <p:cNvSpPr>
            <a:spLocks noChangeArrowheads="1"/>
          </p:cNvSpPr>
          <p:nvPr/>
        </p:nvSpPr>
        <p:spPr bwMode="auto">
          <a:xfrm>
            <a:off x="2801938" y="4341813"/>
            <a:ext cx="61753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Стол</a:t>
            </a:r>
          </a:p>
        </p:txBody>
      </p:sp>
      <p:sp>
        <p:nvSpPr>
          <p:cNvPr id="115725" name="Прямоугольник 16"/>
          <p:cNvSpPr>
            <a:spLocks noChangeArrowheads="1"/>
          </p:cNvSpPr>
          <p:nvPr/>
        </p:nvSpPr>
        <p:spPr bwMode="auto">
          <a:xfrm>
            <a:off x="4572000" y="4418013"/>
            <a:ext cx="696913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Тиски</a:t>
            </a:r>
          </a:p>
        </p:txBody>
      </p:sp>
      <p:sp>
        <p:nvSpPr>
          <p:cNvPr id="115726" name="Прямоугольник 17"/>
          <p:cNvSpPr>
            <a:spLocks noChangeArrowheads="1"/>
          </p:cNvSpPr>
          <p:nvPr/>
        </p:nvSpPr>
        <p:spPr bwMode="auto">
          <a:xfrm>
            <a:off x="6516688" y="3371850"/>
            <a:ext cx="2109787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Меры шероховатости</a:t>
            </a:r>
          </a:p>
        </p:txBody>
      </p:sp>
      <p:sp>
        <p:nvSpPr>
          <p:cNvPr id="115727" name="Прямоугольник 18"/>
          <p:cNvSpPr>
            <a:spLocks noChangeArrowheads="1"/>
          </p:cNvSpPr>
          <p:nvPr/>
        </p:nvSpPr>
        <p:spPr bwMode="auto">
          <a:xfrm>
            <a:off x="7596188" y="4130675"/>
            <a:ext cx="140017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Программное</a:t>
            </a:r>
          </a:p>
          <a:p>
            <a:pPr eaLnBrk="1" hangingPunct="1"/>
            <a:r>
              <a:rPr lang="ru-RU" altLang="ru-RU"/>
              <a:t>обеспечение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ChangeArrowheads="1"/>
          </p:cNvSpPr>
          <p:nvPr/>
        </p:nvSpPr>
        <p:spPr bwMode="auto">
          <a:xfrm>
            <a:off x="755650" y="820093"/>
            <a:ext cx="741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rIns="90000" anchor="ctr">
            <a:spAutoFit/>
          </a:bodyPr>
          <a:lstStyle>
            <a:lvl1pPr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/>
              <a:t>MarVision</a:t>
            </a:r>
            <a:r>
              <a:rPr lang="ru-RU" altLang="ru-RU" sz="2400"/>
              <a:t>. Измерительные микроскопы</a:t>
            </a:r>
            <a:endParaRPr lang="de-DE" altLang="ru-RU" sz="2400"/>
          </a:p>
        </p:txBody>
      </p:sp>
      <p:sp>
        <p:nvSpPr>
          <p:cNvPr id="120836" name="Rectangle 3"/>
          <p:cNvSpPr txBox="1">
            <a:spLocks noChangeArrowheads="1"/>
          </p:cNvSpPr>
          <p:nvPr/>
        </p:nvSpPr>
        <p:spPr bwMode="auto">
          <a:xfrm>
            <a:off x="4932363" y="1557338"/>
            <a:ext cx="3983037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0500" indent="-1905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71500" indent="-1905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de-DE" sz="1600" dirty="0" smtClean="0"/>
              <a:t>MM 320 </a:t>
            </a:r>
            <a:r>
              <a:rPr lang="ru-RU" sz="1600" b="0" dirty="0" smtClean="0"/>
              <a:t>- это </a:t>
            </a:r>
            <a:r>
              <a:rPr lang="ru-RU" sz="1600" b="0" dirty="0" err="1" smtClean="0"/>
              <a:t>двухкоординатный</a:t>
            </a:r>
            <a:r>
              <a:rPr lang="ru-RU" sz="1600" b="0" dirty="0" smtClean="0"/>
              <a:t> измерительный  микроскоп с функцией обработки изображений</a:t>
            </a:r>
          </a:p>
          <a:p>
            <a:pPr marL="0" indent="0"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defRPr/>
            </a:pPr>
            <a:r>
              <a:rPr lang="ru-RU" sz="1600" dirty="0" smtClean="0"/>
              <a:t>Отличительные особенности</a:t>
            </a:r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Работа в цеховых условиях</a:t>
            </a:r>
            <a:endParaRPr lang="de-DE" sz="1600" b="0" dirty="0" smtClean="0"/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Простой, интуитивный интерфейс </a:t>
            </a:r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Диапазон измерений от 100х100 до 400х250 мм</a:t>
            </a:r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Пределы допускаемой погрешности от 1,9 мкм + </a:t>
            </a:r>
            <a:r>
              <a:rPr lang="en-US" sz="1600" b="0" dirty="0" smtClean="0"/>
              <a:t>L/100</a:t>
            </a:r>
            <a:endParaRPr lang="de-DE" sz="1600" b="0" dirty="0" smtClean="0"/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Быстрое перемещение стола</a:t>
            </a:r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Измерения в проходящем и отраженном свете</a:t>
            </a:r>
            <a:endParaRPr lang="de-DE" sz="1600" b="0" dirty="0" smtClean="0"/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Дополнительно: измерительная система и расширение диапазона по оси </a:t>
            </a:r>
            <a:r>
              <a:rPr lang="en-US" sz="1600" b="0" dirty="0" smtClean="0"/>
              <a:t>Z</a:t>
            </a:r>
            <a:endParaRPr lang="ru-RU" sz="1600" b="0" dirty="0" smtClean="0"/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ru-RU" sz="1600" b="0" dirty="0" smtClean="0"/>
              <a:t>Дополнительно: загрузка </a:t>
            </a:r>
            <a:r>
              <a:rPr lang="en-US" sz="1600" b="0" dirty="0" err="1" smtClean="0"/>
              <a:t>dxf</a:t>
            </a:r>
            <a:r>
              <a:rPr lang="ru-RU" sz="1600" b="0" dirty="0" smtClean="0"/>
              <a:t>-файлов</a:t>
            </a:r>
          </a:p>
          <a:p>
            <a:pPr marL="180000"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buFontTx/>
              <a:buChar char="•"/>
              <a:defRPr/>
            </a:pPr>
            <a:endParaRPr lang="de-DE" sz="1600" b="0" dirty="0" smtClean="0"/>
          </a:p>
          <a:p>
            <a:pPr lvl="1" eaLnBrk="1" hangingPunct="1">
              <a:lnSpc>
                <a:spcPct val="90000"/>
              </a:lnSpc>
              <a:spcBef>
                <a:spcPct val="25000"/>
              </a:spcBef>
              <a:buClr>
                <a:schemeClr val="bg2"/>
              </a:buClr>
              <a:defRPr/>
            </a:pPr>
            <a:endParaRPr lang="de-DE" sz="1600" b="0" dirty="0" smtClean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  <a:defRPr/>
            </a:pPr>
            <a:endParaRPr lang="de-DE" sz="1600" b="0" dirty="0" smtClean="0"/>
          </a:p>
        </p:txBody>
      </p:sp>
      <p:sp>
        <p:nvSpPr>
          <p:cNvPr id="116740" name="Прямоугольник 7"/>
          <p:cNvSpPr>
            <a:spLocks noChangeArrowheads="1"/>
          </p:cNvSpPr>
          <p:nvPr/>
        </p:nvSpPr>
        <p:spPr bwMode="auto">
          <a:xfrm>
            <a:off x="1187450" y="1552575"/>
            <a:ext cx="2332038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800"/>
              <a:t> Микроскоп ММ320</a:t>
            </a:r>
          </a:p>
        </p:txBody>
      </p:sp>
      <p:pic>
        <p:nvPicPr>
          <p:cNvPr id="1167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565400"/>
            <a:ext cx="48006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ChangeArrowheads="1"/>
          </p:cNvSpPr>
          <p:nvPr/>
        </p:nvSpPr>
        <p:spPr bwMode="auto">
          <a:xfrm>
            <a:off x="684213" y="620713"/>
            <a:ext cx="820896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Примерная программа совместной работы по переоснащению предприятия на универсальные средства измерений</a:t>
            </a:r>
            <a:endParaRPr lang="de-DE" altLang="ru-RU" sz="2000" dirty="0"/>
          </a:p>
        </p:txBody>
      </p:sp>
      <p:sp>
        <p:nvSpPr>
          <p:cNvPr id="4" name="Rectangle 31"/>
          <p:cNvSpPr txBox="1">
            <a:spLocks noChangeArrowheads="1"/>
          </p:cNvSpPr>
          <p:nvPr/>
        </p:nvSpPr>
        <p:spPr bwMode="auto">
          <a:xfrm>
            <a:off x="468313" y="1557338"/>
            <a:ext cx="81327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rIns="90000"/>
          <a:lstStyle>
            <a:lvl1pPr marL="457200" indent="-4572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  <a:tab pos="4286250" algn="l"/>
                <a:tab pos="6381750" algn="l"/>
                <a:tab pos="8477250" algn="r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r>
              <a:rPr lang="ru-RU" altLang="ru-RU" sz="1800" b="0" dirty="0"/>
              <a:t>Посещение Предприятия представителями компании </a:t>
            </a:r>
            <a:r>
              <a:rPr lang="en-US" altLang="ru-RU" sz="1800" b="0" dirty="0" err="1"/>
              <a:t>Mahr</a:t>
            </a:r>
            <a:r>
              <a:rPr lang="ru-RU" altLang="ru-RU" sz="1800" b="0" dirty="0"/>
              <a:t>, ознакомление с техпроцессами и используемыми средствами измерений (СИ), презентация средств измерений </a:t>
            </a:r>
            <a:r>
              <a:rPr lang="en-US" altLang="ru-RU" sz="1800" b="0" dirty="0" err="1"/>
              <a:t>Mahr</a:t>
            </a:r>
            <a:r>
              <a:rPr lang="ru-RU" altLang="ru-RU" sz="1800" b="0" dirty="0"/>
              <a:t>, постановка задач.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r>
              <a:rPr lang="ru-RU" altLang="ru-RU" sz="1800" b="0" dirty="0"/>
              <a:t>Предоставление компанией </a:t>
            </a:r>
            <a:r>
              <a:rPr lang="en-US" altLang="ru-RU" sz="1800" b="0" dirty="0" err="1"/>
              <a:t>Mahr</a:t>
            </a:r>
            <a:r>
              <a:rPr lang="en-US" altLang="ru-RU" sz="1800" b="0" dirty="0"/>
              <a:t> </a:t>
            </a:r>
            <a:r>
              <a:rPr lang="ru-RU" altLang="ru-RU" sz="1800" b="0" dirty="0"/>
              <a:t>каталожной и другой необходимой информации Предприятию.</a:t>
            </a: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r>
              <a:rPr lang="ru-RU" altLang="ru-RU" sz="1800" b="0" dirty="0"/>
              <a:t>Помощь в текущей работе с чертежами и техпроцессами по подбору универсальных СИ.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r>
              <a:rPr lang="ru-RU" altLang="ru-RU" sz="1800" b="0" dirty="0"/>
              <a:t>Обучение специалистов предприятия и сервисное обслуживание СИ </a:t>
            </a:r>
            <a:r>
              <a:rPr lang="en-US" altLang="ru-RU" sz="1800" b="0" dirty="0" err="1"/>
              <a:t>Mahr</a:t>
            </a:r>
            <a:r>
              <a:rPr lang="en-US" altLang="ru-RU" sz="1800" b="0" dirty="0"/>
              <a:t> </a:t>
            </a:r>
            <a:r>
              <a:rPr lang="ru-RU" altLang="ru-RU" sz="1800" b="0" dirty="0"/>
              <a:t>после поставки на Предприятие.</a:t>
            </a: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Char char="•"/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</a:pPr>
            <a:endParaRPr lang="en-US" altLang="ru-RU" sz="1800" b="0" dirty="0"/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Clr>
                <a:schemeClr val="accent2"/>
              </a:buClr>
              <a:buFontTx/>
              <a:buAutoNum type="arabicPeriod"/>
            </a:pPr>
            <a:endParaRPr lang="en-US" altLang="ru-RU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55738"/>
            <a:ext cx="6696075" cy="472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7" name="Объект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ru-RU" altLang="ru-RU" sz="3200" b="1" smtClean="0">
              <a:solidFill>
                <a:schemeClr val="bg2"/>
              </a:solidFill>
            </a:endParaRPr>
          </a:p>
          <a:p>
            <a:pPr lvl="1" algn="ctr" eaLnBrk="1" hangingPunct="1">
              <a:lnSpc>
                <a:spcPct val="90000"/>
              </a:lnSpc>
              <a:buFontTx/>
              <a:buNone/>
            </a:pPr>
            <a:endParaRPr lang="ru-RU" altLang="ru-RU" sz="3200" b="1" smtClean="0">
              <a:solidFill>
                <a:schemeClr val="bg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088" y="765175"/>
            <a:ext cx="7589837" cy="4801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>
              <a:lnSpc>
                <a:spcPct val="90000"/>
              </a:lnSpc>
              <a:defRPr/>
            </a:pPr>
            <a:r>
              <a:rPr lang="ru-RU" altLang="ru-RU" sz="2800" kern="0" dirty="0">
                <a:solidFill>
                  <a:schemeClr val="bg2"/>
                </a:solidFill>
                <a:latin typeface="Arial" charset="0"/>
                <a:cs typeface="Arial" charset="0"/>
              </a:rPr>
              <a:t>Спасибо за внимание!</a:t>
            </a:r>
            <a:endParaRPr lang="de-DE" altLang="ru-RU" sz="2800" kern="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9"/>
          <p:cNvSpPr txBox="1">
            <a:spLocks noChangeArrowheads="1"/>
          </p:cNvSpPr>
          <p:nvPr/>
        </p:nvSpPr>
        <p:spPr bwMode="auto">
          <a:xfrm>
            <a:off x="165100" y="1352455"/>
            <a:ext cx="1841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1200"/>
          </a:p>
        </p:txBody>
      </p:sp>
      <p:graphicFrame>
        <p:nvGraphicFramePr>
          <p:cNvPr id="42089" name="Group 10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214979"/>
              </p:ext>
            </p:extLst>
          </p:nvPr>
        </p:nvGraphicFramePr>
        <p:xfrm>
          <a:off x="558800" y="2450304"/>
          <a:ext cx="6329690" cy="731838"/>
        </p:xfrm>
        <a:graphic>
          <a:graphicData uri="http://schemas.openxmlformats.org/drawingml/2006/table">
            <a:tbl>
              <a:tblPr/>
              <a:tblGrid>
                <a:gridCol w="1503362"/>
                <a:gridCol w="512763"/>
                <a:gridCol w="2016125"/>
                <a:gridCol w="479425"/>
                <a:gridCol w="1609725"/>
                <a:gridCol w="208290"/>
              </a:tblGrid>
              <a:tr h="731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MarConnect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Обработка данных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MarTool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Измерительное и поверочное оборудование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MarGage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Эталоны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меры и КМД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5" marR="91445" marT="45740" marB="4574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2152" name="Group 168"/>
          <p:cNvGraphicFramePr>
            <a:graphicFrameLocks noGrp="1"/>
          </p:cNvGraphicFramePr>
          <p:nvPr>
            <p:extLst/>
          </p:nvPr>
        </p:nvGraphicFramePr>
        <p:xfrm>
          <a:off x="133350" y="4387756"/>
          <a:ext cx="8753475" cy="670018"/>
        </p:xfrm>
        <a:graphic>
          <a:graphicData uri="http://schemas.openxmlformats.org/drawingml/2006/table">
            <a:tbl>
              <a:tblPr/>
              <a:tblGrid>
                <a:gridCol w="1824038"/>
                <a:gridCol w="277812"/>
                <a:gridCol w="2343150"/>
                <a:gridCol w="296863"/>
                <a:gridCol w="1749425"/>
                <a:gridCol w="730250"/>
                <a:gridCol w="1531937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MarGear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Зубоизмерительная метрология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MarVision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Оптические измерительные приборы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MarForm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Метрология формы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MarShaft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Системы для измерения валов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449" marB="4544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5340" name="Group 44"/>
          <p:cNvGraphicFramePr>
            <a:graphicFrameLocks noGrp="1"/>
          </p:cNvGraphicFramePr>
          <p:nvPr>
            <p:extLst/>
          </p:nvPr>
        </p:nvGraphicFramePr>
        <p:xfrm>
          <a:off x="342900" y="5634131"/>
          <a:ext cx="8116888" cy="786398"/>
        </p:xfrm>
        <a:graphic>
          <a:graphicData uri="http://schemas.openxmlformats.org/drawingml/2006/table">
            <a:tbl>
              <a:tblPr/>
              <a:tblGrid>
                <a:gridCol w="2435225"/>
                <a:gridCol w="212725"/>
                <a:gridCol w="2243138"/>
                <a:gridCol w="220662"/>
                <a:gridCol w="3005138"/>
              </a:tblGrid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MarSolution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Метрологические решения по ТЗ заказчика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3" marR="91433"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3" marR="91433"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Precimar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Прецизионные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длиномеры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3" marR="91433"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3" marR="91433"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>
                          <a:tab pos="2000250" algn="l"/>
                          <a:tab pos="4286250" algn="l"/>
                          <a:tab pos="6381750" algn="l"/>
                          <a:tab pos="8477250" algn="r"/>
                        </a:tabLst>
                      </a:pPr>
                      <a:r>
                        <a:rPr kumimoji="0" 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MarSurf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/>
                      </a:r>
                      <a:b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</a:b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Метрология поверхности</a:t>
                      </a:r>
                      <a:endParaRPr kumimoji="0" lang="de-D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33" marR="91433" marT="45727" marB="4572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6347" name="Picture 44" descr="marconnec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" y="1444763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8" name="Picture 45" descr="marto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5912" y="1433650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49" name="Picture 46" descr="marg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8418" y="1430009"/>
            <a:ext cx="14382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0" name="Picture 50" descr="marvisi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8738" y="3154362"/>
            <a:ext cx="1725612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1" name="Picture 51" descr="marfor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91088" y="3100387"/>
            <a:ext cx="172561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2" name="Picture 52" descr="marshaf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35850" y="3165473"/>
            <a:ext cx="14382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3" name="Picture 53" descr="marsolution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4926013"/>
            <a:ext cx="11525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4" name="Picture 54" descr="marsolution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7163" y="4800600"/>
            <a:ext cx="1322387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5" name="Picture 55" descr="precima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65475" y="4808538"/>
            <a:ext cx="143827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6" name="Picture 57" descr="precimar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70388" y="4556125"/>
            <a:ext cx="701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7" name="Picture 58" descr="marsurf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99288" y="4960938"/>
            <a:ext cx="1438275" cy="9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8" name="Picture 59" descr="marsurf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2788" y="4679950"/>
            <a:ext cx="13112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59" name="Picture 60" descr="margear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5775" y="3178174"/>
            <a:ext cx="1731963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685240" y="625257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rIns="90000" anchor="ctr">
            <a:spAutoFit/>
          </a:bodyPr>
          <a:lstStyle/>
          <a:p>
            <a:pPr>
              <a:tabLst>
                <a:tab pos="8477250" algn="r"/>
              </a:tabLst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Mahr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предлагает максимально широкий ассортимент продукции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8897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45" y="2509202"/>
            <a:ext cx="2767312" cy="3701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637728" y="466281"/>
            <a:ext cx="7462664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en-US" sz="2400" kern="0" dirty="0" smtClean="0"/>
              <a:t>  </a:t>
            </a:r>
            <a:r>
              <a:rPr lang="ru-RU" sz="2400" kern="0" dirty="0"/>
              <a:t>Каталог </a:t>
            </a:r>
            <a:r>
              <a:rPr lang="ru-RU" sz="2400" kern="0" dirty="0" err="1"/>
              <a:t>Mahr</a:t>
            </a:r>
            <a:r>
              <a:rPr lang="ru-RU" sz="2400" kern="0" dirty="0"/>
              <a:t> шире, чем кажется</a:t>
            </a:r>
            <a:endParaRPr lang="en-US" altLang="de-DE" sz="2400" kern="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21024" y="1620833"/>
            <a:ext cx="879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Модульная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Каталог </a:t>
            </a:r>
            <a:r>
              <a:rPr lang="en-US" sz="2000" b="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</a:t>
            </a:r>
            <a:r>
              <a:rPr lang="en-US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содержит много средств измерений, которые используют </a:t>
            </a:r>
            <a:r>
              <a:rPr lang="ru-RU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модульный принцип</a:t>
            </a:r>
            <a:endParaRPr lang="ru-RU" sz="20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76" y="2944272"/>
            <a:ext cx="3450833" cy="213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728" y="5292171"/>
            <a:ext cx="363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измерительный прибор 844Т </a:t>
            </a:r>
            <a:endParaRPr lang="ru-RU" sz="1800" b="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59874" y="4830506"/>
            <a:ext cx="2384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Нутромеры индикаторные </a:t>
            </a:r>
            <a:r>
              <a:rPr lang="en-US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844 N, 844 K </a:t>
            </a:r>
            <a:r>
              <a:rPr lang="ru-RU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844 </a:t>
            </a:r>
            <a:r>
              <a:rPr lang="en-US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ru-RU" sz="1800" b="0" dirty="0"/>
          </a:p>
        </p:txBody>
      </p:sp>
    </p:spTree>
    <p:extLst>
      <p:ext uri="{BB962C8B-B14F-4D97-AF65-F5344CB8AC3E}">
        <p14:creationId xmlns:p14="http://schemas.microsoft.com/office/powerpoint/2010/main" val="1065847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24" y="1620833"/>
            <a:ext cx="87943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Модульная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необходимость ее разъяснения 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заказчикам 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существенно расширяет возможности каталога </a:t>
            </a:r>
            <a:r>
              <a:rPr lang="en-US" sz="2000" b="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Mahr</a:t>
            </a:r>
            <a:r>
              <a:rPr lang="ru-RU" sz="20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видимые при беглом его просмотре</a:t>
            </a: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b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предприятиям экономить </a:t>
            </a: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</a:t>
            </a:r>
            <a:r>
              <a:rPr lang="ru-RU" sz="2000" b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так как базовая часть приборов закупается один раз, а затем приборы доукомплектовываются необходимыми принадлежностями, например:</a:t>
            </a:r>
            <a:endParaRPr lang="ru-RU" sz="2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19" y="5138121"/>
            <a:ext cx="2046566" cy="9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VeserS\AppData\Local\Microsoft\Windows\Temporary Internet Files\Content.IE5\HPW203H9\Multimar--844_T--ZE--844Te_844Tk--1024x340--144dp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02" y="4595549"/>
            <a:ext cx="4430198" cy="147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76750" y="4260998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endParaRPr lang="ru-RU" sz="4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31864" y="476520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ru-RU" sz="4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8015"/>
            <a:ext cx="5257800" cy="8572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088" y="4525265"/>
            <a:ext cx="864961" cy="169082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50" y="5704851"/>
            <a:ext cx="816611" cy="23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509019" y="3958613"/>
            <a:ext cx="3634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Универсальный измерительный прибор 844Т </a:t>
            </a:r>
            <a:endParaRPr lang="ru-RU" sz="1800" b="0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637728" y="466281"/>
            <a:ext cx="7462664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tabLst>
                <a:tab pos="8477250" algn="r"/>
              </a:tabLs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kern="0" dirty="0" smtClean="0"/>
              <a:t/>
            </a:r>
            <a:br>
              <a:rPr lang="en-US" sz="2400" kern="0" dirty="0" smtClean="0"/>
            </a:br>
            <a:r>
              <a:rPr lang="en-US" sz="2400" kern="0" dirty="0" smtClean="0"/>
              <a:t>  </a:t>
            </a:r>
            <a:r>
              <a:rPr lang="ru-RU" sz="2400" kern="0" dirty="0"/>
              <a:t>Каталог </a:t>
            </a:r>
            <a:r>
              <a:rPr lang="ru-RU" sz="2400" kern="0" dirty="0" err="1"/>
              <a:t>Mahr</a:t>
            </a:r>
            <a:r>
              <a:rPr lang="ru-RU" sz="2400" kern="0" dirty="0"/>
              <a:t> шире, чем кажется</a:t>
            </a:r>
            <a:endParaRPr lang="en-US" altLang="de-DE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3257659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114300" y="1646238"/>
            <a:ext cx="4524375" cy="3581400"/>
            <a:chOff x="113568" y="1645879"/>
            <a:chExt cx="4524375" cy="3581400"/>
          </a:xfrm>
        </p:grpSpPr>
        <p:pic>
          <p:nvPicPr>
            <p:cNvPr id="10446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68" y="1645879"/>
              <a:ext cx="4524375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9" name="Прямоугольник 1"/>
            <p:cNvSpPr>
              <a:spLocks noChangeArrowheads="1"/>
            </p:cNvSpPr>
            <p:nvPr/>
          </p:nvSpPr>
          <p:spPr bwMode="auto">
            <a:xfrm>
              <a:off x="1619672" y="2037727"/>
              <a:ext cx="103265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>
                  <a:solidFill>
                    <a:schemeClr val="bg2"/>
                  </a:solidFill>
                </a:rPr>
                <a:t>18 </a:t>
              </a:r>
              <a:r>
                <a:rPr lang="en-US" altLang="ru-RU">
                  <a:solidFill>
                    <a:schemeClr val="bg2"/>
                  </a:solidFill>
                </a:rPr>
                <a:t>EWR-V</a:t>
              </a:r>
              <a:endParaRPr lang="ru-RU" altLang="ru-RU"/>
            </a:p>
          </p:txBody>
        </p:sp>
      </p:grp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688306" y="632679"/>
            <a:ext cx="82089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dirty="0"/>
              <a:t>Штангенциркули и микрометры в специальном исполнении</a:t>
            </a:r>
            <a:endParaRPr lang="de-DE" altLang="ru-RU" sz="2400" dirty="0"/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755775" y="2565400"/>
            <a:ext cx="3605213" cy="2087563"/>
            <a:chOff x="1755004" y="2564904"/>
            <a:chExt cx="3606660" cy="2088232"/>
          </a:xfrm>
        </p:grpSpPr>
        <p:pic>
          <p:nvPicPr>
            <p:cNvPr id="1044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5004" y="3625617"/>
              <a:ext cx="3606660" cy="1027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552" y="2564904"/>
              <a:ext cx="3460726" cy="100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7" name="Прямоугольник 14"/>
            <p:cNvSpPr>
              <a:spLocks noChangeArrowheads="1"/>
            </p:cNvSpPr>
            <p:nvPr/>
          </p:nvSpPr>
          <p:spPr bwMode="auto">
            <a:xfrm>
              <a:off x="3275856" y="3128802"/>
              <a:ext cx="9829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>
                  <a:solidFill>
                    <a:schemeClr val="bg2"/>
                  </a:solidFill>
                </a:rPr>
                <a:t>1</a:t>
              </a:r>
              <a:r>
                <a:rPr lang="en-US" altLang="ru-RU">
                  <a:solidFill>
                    <a:schemeClr val="bg2"/>
                  </a:solidFill>
                </a:rPr>
                <a:t>6</a:t>
              </a:r>
              <a:r>
                <a:rPr lang="ru-RU" altLang="ru-RU">
                  <a:solidFill>
                    <a:schemeClr val="bg2"/>
                  </a:solidFill>
                </a:rPr>
                <a:t> </a:t>
              </a:r>
              <a:r>
                <a:rPr lang="en-US" altLang="ru-RU">
                  <a:solidFill>
                    <a:schemeClr val="bg2"/>
                  </a:solidFill>
                </a:rPr>
                <a:t>EWR-*</a:t>
              </a:r>
              <a:endParaRPr lang="ru-RU" altLang="ru-RU"/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5365750" y="1498600"/>
            <a:ext cx="3419475" cy="1385888"/>
            <a:chOff x="5365498" y="1498872"/>
            <a:chExt cx="3419675" cy="1385489"/>
          </a:xfrm>
        </p:grpSpPr>
        <p:pic>
          <p:nvPicPr>
            <p:cNvPr id="10446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498" y="1498872"/>
              <a:ext cx="3419675" cy="1385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64" name="Прямоугольник 16"/>
            <p:cNvSpPr>
              <a:spLocks noChangeArrowheads="1"/>
            </p:cNvSpPr>
            <p:nvPr/>
          </p:nvSpPr>
          <p:spPr bwMode="auto">
            <a:xfrm>
              <a:off x="6116378" y="2345504"/>
              <a:ext cx="48282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>
                  <a:solidFill>
                    <a:schemeClr val="bg2"/>
                  </a:solidFill>
                </a:rPr>
                <a:t>838</a:t>
              </a:r>
              <a:endParaRPr lang="ru-RU" altLang="ru-RU"/>
            </a:p>
          </p:txBody>
        </p: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5849938" y="2989263"/>
            <a:ext cx="2935287" cy="1663700"/>
            <a:chOff x="5849960" y="2989284"/>
            <a:chExt cx="2935213" cy="1663852"/>
          </a:xfrm>
        </p:grpSpPr>
        <p:pic>
          <p:nvPicPr>
            <p:cNvPr id="10446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960" y="2989284"/>
              <a:ext cx="2935213" cy="1369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2" name="Прямоугольник 17"/>
            <p:cNvSpPr>
              <a:spLocks noChangeArrowheads="1"/>
            </p:cNvSpPr>
            <p:nvPr/>
          </p:nvSpPr>
          <p:spPr bwMode="auto">
            <a:xfrm>
              <a:off x="6342795" y="4345359"/>
              <a:ext cx="8435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>
                  <a:solidFill>
                    <a:schemeClr val="bg2"/>
                  </a:solidFill>
                </a:rPr>
                <a:t>40 EWV</a:t>
              </a:r>
              <a:endParaRPr lang="ru-RU" altLang="ru-RU"/>
            </a:p>
          </p:txBody>
        </p:sp>
      </p:grp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6551613" y="4600575"/>
            <a:ext cx="2362200" cy="1443038"/>
            <a:chOff x="6551404" y="4599803"/>
            <a:chExt cx="2363142" cy="1443745"/>
          </a:xfrm>
        </p:grpSpPr>
        <p:pic>
          <p:nvPicPr>
            <p:cNvPr id="10445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1404" y="4599803"/>
              <a:ext cx="2363142" cy="123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0" name="Прямоугольник 18"/>
            <p:cNvSpPr>
              <a:spLocks noChangeArrowheads="1"/>
            </p:cNvSpPr>
            <p:nvPr/>
          </p:nvSpPr>
          <p:spPr bwMode="auto">
            <a:xfrm>
              <a:off x="7452320" y="5735771"/>
              <a:ext cx="6861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>
                  <a:solidFill>
                    <a:schemeClr val="bg2"/>
                  </a:solidFill>
                </a:rPr>
                <a:t>40 AB</a:t>
              </a:r>
              <a:endParaRPr lang="ru-RU" altLang="ru-RU"/>
            </a:p>
          </p:txBody>
        </p: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436688" y="4810125"/>
            <a:ext cx="4343400" cy="1409700"/>
            <a:chOff x="1436688" y="4810125"/>
            <a:chExt cx="4343400" cy="1409700"/>
          </a:xfrm>
        </p:grpSpPr>
        <p:pic>
          <p:nvPicPr>
            <p:cNvPr id="104457" name="Picture 2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688" y="4810125"/>
              <a:ext cx="43434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58" name="Прямоугольник 15"/>
            <p:cNvSpPr>
              <a:spLocks noChangeArrowheads="1"/>
            </p:cNvSpPr>
            <p:nvPr/>
          </p:nvSpPr>
          <p:spPr bwMode="auto">
            <a:xfrm>
              <a:off x="4564063" y="5764213"/>
              <a:ext cx="854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>
                  <a:solidFill>
                    <a:schemeClr val="bg2"/>
                  </a:solidFill>
                </a:rPr>
                <a:t>25 EWR</a:t>
              </a:r>
              <a:endParaRPr lang="ru-RU" alt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923925" y="762000"/>
            <a:ext cx="7991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ru-RU" sz="280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484313"/>
            <a:ext cx="6608763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4" name="Text Box 1"/>
          <p:cNvSpPr txBox="1">
            <a:spLocks noChangeArrowheads="1"/>
          </p:cNvSpPr>
          <p:nvPr/>
        </p:nvSpPr>
        <p:spPr bwMode="auto">
          <a:xfrm>
            <a:off x="809625" y="762000"/>
            <a:ext cx="7991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500"/>
              </a:spcBef>
            </a:pPr>
            <a:r>
              <a:rPr lang="en-US" altLang="ru-RU" sz="2400" dirty="0" err="1">
                <a:solidFill>
                  <a:srgbClr val="000000"/>
                </a:solidFill>
              </a:rPr>
              <a:t>MarCal</a:t>
            </a:r>
            <a:r>
              <a:rPr lang="en-US" altLang="ru-RU" sz="2400" dirty="0">
                <a:solidFill>
                  <a:srgbClr val="000000"/>
                </a:solidFill>
              </a:rPr>
              <a:t>. </a:t>
            </a:r>
            <a:r>
              <a:rPr lang="ru-RU" altLang="ru-RU" sz="2400" dirty="0">
                <a:solidFill>
                  <a:srgbClr val="000000"/>
                </a:solidFill>
              </a:rPr>
              <a:t>Универсальный штангенциркуль </a:t>
            </a:r>
            <a:r>
              <a:rPr lang="en-US" altLang="ru-RU" sz="2400" dirty="0">
                <a:solidFill>
                  <a:srgbClr val="000000"/>
                </a:solidFill>
              </a:rPr>
              <a:t>16 EWV</a:t>
            </a:r>
          </a:p>
        </p:txBody>
      </p:sp>
      <p:sp>
        <p:nvSpPr>
          <p:cNvPr id="112645" name="Rectangle 2"/>
          <p:cNvSpPr>
            <a:spLocks noChangeArrowheads="1"/>
          </p:cNvSpPr>
          <p:nvPr/>
        </p:nvSpPr>
        <p:spPr bwMode="auto">
          <a:xfrm>
            <a:off x="336550" y="3997325"/>
            <a:ext cx="8748713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7325" indent="-187325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7325" algn="l"/>
                <a:tab pos="635000" algn="l"/>
                <a:tab pos="1084263" algn="l"/>
                <a:tab pos="1533525" algn="l"/>
                <a:tab pos="1982788" algn="l"/>
                <a:tab pos="2432050" algn="l"/>
                <a:tab pos="2881313" algn="l"/>
                <a:tab pos="3330575" algn="l"/>
                <a:tab pos="3779838" algn="l"/>
                <a:tab pos="4229100" algn="l"/>
                <a:tab pos="4678363" algn="l"/>
                <a:tab pos="5127625" algn="l"/>
                <a:tab pos="5576888" algn="l"/>
                <a:tab pos="6026150" algn="l"/>
                <a:tab pos="6475413" algn="l"/>
                <a:tab pos="6924675" algn="l"/>
                <a:tab pos="7373938" algn="l"/>
                <a:tab pos="7823200" algn="l"/>
                <a:tab pos="8272463" algn="l"/>
                <a:tab pos="8721725" algn="l"/>
                <a:tab pos="9170988" algn="l"/>
              </a:tabLst>
              <a:defRPr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Может использоваться в качестве стандартного и универсального штангенциркуля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При использовании стандартных принадлежностей возможно измерение канавок, пазов и т.д., с дополнительными принадлежностями - резьбы, отверстий, зубчатых колес..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</a:rPr>
              <a:t>Индуктивная влагозащищённая измерительная система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Система сохранения базы отсчета «</a:t>
            </a:r>
            <a:r>
              <a:rPr lang="en-US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Reference</a:t>
            </a: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»</a:t>
            </a:r>
            <a:r>
              <a:rPr lang="en-US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Высококонтрастный ж/к дисплей с высотой цифр </a:t>
            </a:r>
            <a:r>
              <a:rPr lang="en-US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8,5 </a:t>
            </a:r>
            <a:r>
              <a:rPr lang="ru-RU" altLang="ru-RU" sz="1600" b="0">
                <a:solidFill>
                  <a:srgbClr val="000000"/>
                </a:solidFill>
                <a:cs typeface="Times New Roman" panose="02020603050405020304" pitchFamily="18" charset="0"/>
              </a:rPr>
              <a:t>мм</a:t>
            </a:r>
          </a:p>
        </p:txBody>
      </p:sp>
    </p:spTree>
    <p:extLst>
      <p:ext uri="{BB962C8B-B14F-4D97-AF65-F5344CB8AC3E}">
        <p14:creationId xmlns:p14="http://schemas.microsoft.com/office/powerpoint/2010/main" val="2946760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heme/theme1.xml><?xml version="1.0" encoding="utf-8"?>
<a:theme xmlns:a="http://schemas.openxmlformats.org/drawingml/2006/main" name="Ppt0000001">
  <a:themeElements>
    <a:clrScheme name="">
      <a:dk1>
        <a:srgbClr val="000000"/>
      </a:dk1>
      <a:lt1>
        <a:srgbClr val="FFFFFF"/>
      </a:lt1>
      <a:dk2>
        <a:srgbClr val="000000"/>
      </a:dk2>
      <a:lt2>
        <a:srgbClr val="232D34"/>
      </a:lt2>
      <a:accent1>
        <a:srgbClr val="CED2C7"/>
      </a:accent1>
      <a:accent2>
        <a:srgbClr val="E10446"/>
      </a:accent2>
      <a:accent3>
        <a:srgbClr val="FFFFFF"/>
      </a:accent3>
      <a:accent4>
        <a:srgbClr val="000000"/>
      </a:accent4>
      <a:accent5>
        <a:srgbClr val="E3E5E0"/>
      </a:accent5>
      <a:accent6>
        <a:srgbClr val="CC033F"/>
      </a:accent6>
      <a:hlink>
        <a:srgbClr val="003399"/>
      </a:hlink>
      <a:folHlink>
        <a:srgbClr val="660066"/>
      </a:folHlink>
    </a:clrScheme>
    <a:fontScheme name="Mahr--Template--PPT--2004--GO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ahr--Template--PPT--2004--GO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F00032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D9002C"/>
        </a:accent6>
        <a:hlink>
          <a:srgbClr val="3333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xt">
  <a:themeElements>
    <a:clrScheme name="2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2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Text">
  <a:themeElements>
    <a:clrScheme name="2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2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Text">
  <a:themeElements>
    <a:clrScheme name="3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3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Text">
  <a:themeElements>
    <a:clrScheme name="2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2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Text">
  <a:themeElements>
    <a:clrScheme name="4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4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Text">
  <a:themeElements>
    <a:clrScheme name="2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2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Text">
  <a:themeElements>
    <a:clrScheme name="2_Tex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99BB6"/>
      </a:accent1>
      <a:accent2>
        <a:srgbClr val="B5CEEB"/>
      </a:accent2>
      <a:accent3>
        <a:srgbClr val="FFFFFF"/>
      </a:accent3>
      <a:accent4>
        <a:srgbClr val="000000"/>
      </a:accent4>
      <a:accent5>
        <a:srgbClr val="BECBD7"/>
      </a:accent5>
      <a:accent6>
        <a:srgbClr val="A4BAD5"/>
      </a:accent6>
      <a:hlink>
        <a:srgbClr val="EAEAEA"/>
      </a:hlink>
      <a:folHlink>
        <a:srgbClr val="000000"/>
      </a:folHlink>
    </a:clrScheme>
    <a:fontScheme name="2_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99BB6"/>
        </a:accent1>
        <a:accent2>
          <a:srgbClr val="B5CEEB"/>
        </a:accent2>
        <a:accent3>
          <a:srgbClr val="FFFFFF"/>
        </a:accent3>
        <a:accent4>
          <a:srgbClr val="000000"/>
        </a:accent4>
        <a:accent5>
          <a:srgbClr val="BECBD7"/>
        </a:accent5>
        <a:accent6>
          <a:srgbClr val="A4BAD5"/>
        </a:accent6>
        <a:hlink>
          <a:srgbClr val="EAEAEA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Ppt0000001</Template>
  <TotalTime>1969</TotalTime>
  <Words>1439</Words>
  <Application>Microsoft Office PowerPoint</Application>
  <PresentationFormat>Экран (4:3)</PresentationFormat>
  <Paragraphs>302</Paragraphs>
  <Slides>43</Slides>
  <Notes>17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43</vt:i4>
      </vt:variant>
    </vt:vector>
  </HeadingPairs>
  <TitlesOfParts>
    <vt:vector size="55" baseType="lpstr">
      <vt:lpstr>Arial</vt:lpstr>
      <vt:lpstr>Calibri</vt:lpstr>
      <vt:lpstr>Times New Roman</vt:lpstr>
      <vt:lpstr>Wingdings</vt:lpstr>
      <vt:lpstr>Ppt0000001</vt:lpstr>
      <vt:lpstr>2_Text</vt:lpstr>
      <vt:lpstr>3_Text</vt:lpstr>
      <vt:lpstr>4_Text</vt:lpstr>
      <vt:lpstr>5_Text</vt:lpstr>
      <vt:lpstr>6_Text</vt:lpstr>
      <vt:lpstr>7_Text</vt:lpstr>
      <vt:lpstr>8_Text</vt:lpstr>
      <vt:lpstr>Презентация PowerPoint</vt:lpstr>
      <vt:lpstr>Актуальность вопроса оснащения предприятия универсальными средствами измерений</vt:lpstr>
      <vt:lpstr>Актуальность вопроса оснащения предприятия универсальными средствами измерений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MarCal. Штангенциркули специальной конструкции </vt:lpstr>
      <vt:lpstr>MarCal. Штангенциркули специальной конструкции</vt:lpstr>
      <vt:lpstr>MarCal. Штангенциркули специальной конструкции</vt:lpstr>
      <vt:lpstr>Презентация PowerPoint</vt:lpstr>
      <vt:lpstr>Презентация PowerPoint</vt:lpstr>
      <vt:lpstr>Marameter. Индикаторные приборы на основе реечной передачи</vt:lpstr>
      <vt:lpstr>Marameter. Нутромеры индикаторные с цилиндрической направляющей </vt:lpstr>
      <vt:lpstr>Marameter. Нутромеры индикаторные Цанговые  </vt:lpstr>
      <vt:lpstr>Marameter. Нутромеры индикаторные Цанговые</vt:lpstr>
      <vt:lpstr>Marameter. Нутромеры индикаторные Самоцентрирующиеся </vt:lpstr>
      <vt:lpstr>Marameter. Нутромеры индикаторные Для внутренних шлицев мелкомодульных зубчатых соединений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Carl Mahr Holding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Official CD Template</dc:subject>
  <dc:creator>Lebedenko, Oleg</dc:creator>
  <cp:lastModifiedBy>Lebedenko</cp:lastModifiedBy>
  <cp:revision>138</cp:revision>
  <dcterms:created xsi:type="dcterms:W3CDTF">2011-03-21T13:25:51Z</dcterms:created>
  <dcterms:modified xsi:type="dcterms:W3CDTF">2016-04-20T05:57:43Z</dcterms:modified>
</cp:coreProperties>
</file>