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928" r:id="rId3"/>
    <p:sldMasterId id="2147483940" r:id="rId4"/>
  </p:sldMasterIdLst>
  <p:notesMasterIdLst>
    <p:notesMasterId r:id="rId23"/>
  </p:notesMasterIdLst>
  <p:handoutMasterIdLst>
    <p:handoutMasterId r:id="rId24"/>
  </p:handoutMasterIdLst>
  <p:sldIdLst>
    <p:sldId id="305" r:id="rId5"/>
    <p:sldId id="627" r:id="rId6"/>
    <p:sldId id="629" r:id="rId7"/>
    <p:sldId id="630" r:id="rId8"/>
    <p:sldId id="631" r:id="rId9"/>
    <p:sldId id="632" r:id="rId10"/>
    <p:sldId id="634" r:id="rId11"/>
    <p:sldId id="636" r:id="rId12"/>
    <p:sldId id="637" r:id="rId13"/>
    <p:sldId id="639" r:id="rId14"/>
    <p:sldId id="646" r:id="rId15"/>
    <p:sldId id="640" r:id="rId16"/>
    <p:sldId id="641" r:id="rId17"/>
    <p:sldId id="642" r:id="rId18"/>
    <p:sldId id="643" r:id="rId19"/>
    <p:sldId id="644" r:id="rId20"/>
    <p:sldId id="645" r:id="rId21"/>
    <p:sldId id="633" r:id="rId22"/>
  </p:sldIdLst>
  <p:sldSz cx="9144000" cy="6858000" type="screen4x3"/>
  <p:notesSz cx="7102475" cy="10233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28BC3"/>
    <a:srgbClr val="FF6E01"/>
    <a:srgbClr val="F1550F"/>
    <a:srgbClr val="FF9900"/>
    <a:srgbClr val="E79645"/>
    <a:srgbClr val="DF774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3719" autoAdjust="0"/>
  </p:normalViewPr>
  <p:slideViewPr>
    <p:cSldViewPr>
      <p:cViewPr varScale="1">
        <p:scale>
          <a:sx n="63" d="100"/>
          <a:sy n="63" d="100"/>
        </p:scale>
        <p:origin x="1276" y="44"/>
      </p:cViewPr>
      <p:guideLst>
        <p:guide orient="horz" pos="2160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1368" y="204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A50EE-0BC7-4E21-99EC-0E043000FE3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B7A210F3-49AE-4636-8429-08E8F9374A57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Осознание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21FDC8B-DDBE-4679-BDBC-91611DE9BA78}" type="parTrans" cxnId="{878AD471-5A2F-4869-9B2B-6511D2BE33F9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67E013-4F51-480D-A635-CA3C74E2A70F}" type="sibTrans" cxnId="{878AD471-5A2F-4869-9B2B-6511D2BE33F9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58ACF-A833-4C3E-A7D8-3058F64F1F7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Стабилиза</a:t>
          </a:r>
          <a:br>
            <a:rPr lang="ru-RU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</a:br>
          <a:r>
            <a:rPr lang="ru-RU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ция</a:t>
          </a:r>
          <a:endParaRPr lang="ru-RU" sz="18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10B9B92-E2AC-4B7E-A468-87CFCE4DCFFC}" type="parTrans" cxnId="{30261AEB-E3E7-4A39-A64D-56C76110F68D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646B7-AD81-4F6C-B3FC-11A04996FB42}" type="sibTrans" cxnId="{30261AEB-E3E7-4A39-A64D-56C76110F68D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2668D-7D1F-4DCB-96A7-6B85C9D0DAC8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Управляемость</a:t>
          </a:r>
          <a:endParaRPr lang="ru-RU" sz="18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4C7F4BF-4A8A-4BBB-9338-AC95B3D8469C}" type="parTrans" cxnId="{FFDBD296-317F-4A62-86FD-975E1D2949DC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98EC2-B3DB-4C59-A892-0004E04E4AC5}" type="sibTrans" cxnId="{FFDBD296-317F-4A62-86FD-975E1D2949DC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446F4D-1C59-456D-B765-955A52D6A08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330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Незаинтересованность</a:t>
          </a: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FF344C-3823-43B4-84A8-E123D30BE092}" type="parTrans" cxnId="{009D491A-CD9C-481A-96DC-0BCB5636DC14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27654-27E3-42A0-85E3-B57C96E9D0A2}" type="sibTrans" cxnId="{009D491A-CD9C-481A-96DC-0BCB5636DC14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0B8D8-F289-4606-8109-48D0D618BDAE}">
      <dgm:prSet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Зрелость</a:t>
          </a:r>
          <a:endParaRPr lang="ru-RU" sz="18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6A022F3-3402-4DD2-88FE-B1912F114340}" type="parTrans" cxnId="{6E4FC2BF-CEA0-49E0-8A5F-A52F9F05A191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83F513-8B77-43A7-954B-5674FB5E24F7}" type="sibTrans" cxnId="{6E4FC2BF-CEA0-49E0-8A5F-A52F9F05A191}">
      <dgm:prSet/>
      <dgm:spPr/>
      <dgm:t>
        <a:bodyPr/>
        <a:lstStyle/>
        <a:p>
          <a:endParaRPr lang="ru-RU" sz="1800" b="1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29D84-D4A0-44E3-A46A-AC19EBA3712B}" type="pres">
      <dgm:prSet presAssocID="{FA8A50EE-0BC7-4E21-99EC-0E043000FE3A}" presName="Name0" presStyleCnt="0">
        <dgm:presLayoutVars>
          <dgm:dir/>
          <dgm:animLvl val="lvl"/>
          <dgm:resizeHandles val="exact"/>
        </dgm:presLayoutVars>
      </dgm:prSet>
      <dgm:spPr/>
    </dgm:pt>
    <dgm:pt modelId="{CFB15B56-1EC9-48C1-ADDE-E7630E777030}" type="pres">
      <dgm:prSet presAssocID="{6B446F4D-1C59-456D-B765-955A52D6A086}" presName="parTxOnly" presStyleLbl="node1" presStyleIdx="0" presStyleCnt="5" custScaleX="127035" custScaleY="105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1D3A-5DD9-4B22-9CA7-DC2A02A24B2C}" type="pres">
      <dgm:prSet presAssocID="{BC027654-27E3-42A0-85E3-B57C96E9D0A2}" presName="parTxOnlySpace" presStyleCnt="0"/>
      <dgm:spPr/>
    </dgm:pt>
    <dgm:pt modelId="{538842CA-8012-4F36-A656-51DAA3D326D1}" type="pres">
      <dgm:prSet presAssocID="{B7A210F3-49AE-4636-8429-08E8F9374A57}" presName="parTxOnly" presStyleLbl="node1" presStyleIdx="1" presStyleCnt="5" custScaleX="216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76014-EABE-45FE-87F1-FD706EB8B4D3}" type="pres">
      <dgm:prSet presAssocID="{CC67E013-4F51-480D-A635-CA3C74E2A70F}" presName="parTxOnlySpace" presStyleCnt="0"/>
      <dgm:spPr/>
    </dgm:pt>
    <dgm:pt modelId="{486D73E9-6224-47B7-A294-A60E6BCC5DB6}" type="pres">
      <dgm:prSet presAssocID="{02358ACF-A833-4C3E-A7D8-3058F64F1F76}" presName="parTxOnly" presStyleLbl="node1" presStyleIdx="2" presStyleCnt="5" custScaleX="16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92D6-FD8C-49EA-8D31-55097CF2F2B9}" type="pres">
      <dgm:prSet presAssocID="{864646B7-AD81-4F6C-B3FC-11A04996FB42}" presName="parTxOnlySpace" presStyleCnt="0"/>
      <dgm:spPr/>
    </dgm:pt>
    <dgm:pt modelId="{CE49547E-E399-4DF9-835F-DAFE66C40927}" type="pres">
      <dgm:prSet presAssocID="{4922668D-7D1F-4DCB-96A7-6B85C9D0DAC8}" presName="parTxOnly" presStyleLbl="node1" presStyleIdx="3" presStyleCnt="5" custScaleX="142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0E2E3-6A2E-4300-A4B4-1788BF8D3A86}" type="pres">
      <dgm:prSet presAssocID="{07C98EC2-B3DB-4C59-A892-0004E04E4AC5}" presName="parTxOnlySpace" presStyleCnt="0"/>
      <dgm:spPr/>
    </dgm:pt>
    <dgm:pt modelId="{631D1BDD-6382-4B8B-9C59-18F0A40069A7}" type="pres">
      <dgm:prSet presAssocID="{DD20B8D8-F289-4606-8109-48D0D618BDA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13E52-9B4C-4F22-B687-80BDA03CE251}" type="presOf" srcId="{6B446F4D-1C59-456D-B765-955A52D6A086}" destId="{CFB15B56-1EC9-48C1-ADDE-E7630E777030}" srcOrd="0" destOrd="0" presId="urn:microsoft.com/office/officeart/2005/8/layout/chevron1"/>
    <dgm:cxn modelId="{6E4FC2BF-CEA0-49E0-8A5F-A52F9F05A191}" srcId="{FA8A50EE-0BC7-4E21-99EC-0E043000FE3A}" destId="{DD20B8D8-F289-4606-8109-48D0D618BDAE}" srcOrd="4" destOrd="0" parTransId="{76A022F3-3402-4DD2-88FE-B1912F114340}" sibTransId="{1C83F513-8B77-43A7-954B-5674FB5E24F7}"/>
    <dgm:cxn modelId="{7CB25EB7-4F94-43E4-8C91-12E79489B4B0}" type="presOf" srcId="{DD20B8D8-F289-4606-8109-48D0D618BDAE}" destId="{631D1BDD-6382-4B8B-9C59-18F0A40069A7}" srcOrd="0" destOrd="0" presId="urn:microsoft.com/office/officeart/2005/8/layout/chevron1"/>
    <dgm:cxn modelId="{82A5B398-7477-48CA-AD7D-E53786A1ADA6}" type="presOf" srcId="{4922668D-7D1F-4DCB-96A7-6B85C9D0DAC8}" destId="{CE49547E-E399-4DF9-835F-DAFE66C40927}" srcOrd="0" destOrd="0" presId="urn:microsoft.com/office/officeart/2005/8/layout/chevron1"/>
    <dgm:cxn modelId="{09B4B270-0168-484F-8485-6C83DA846963}" type="presOf" srcId="{02358ACF-A833-4C3E-A7D8-3058F64F1F76}" destId="{486D73E9-6224-47B7-A294-A60E6BCC5DB6}" srcOrd="0" destOrd="0" presId="urn:microsoft.com/office/officeart/2005/8/layout/chevron1"/>
    <dgm:cxn modelId="{878AD471-5A2F-4869-9B2B-6511D2BE33F9}" srcId="{FA8A50EE-0BC7-4E21-99EC-0E043000FE3A}" destId="{B7A210F3-49AE-4636-8429-08E8F9374A57}" srcOrd="1" destOrd="0" parTransId="{821FDC8B-DDBE-4679-BDBC-91611DE9BA78}" sibTransId="{CC67E013-4F51-480D-A635-CA3C74E2A70F}"/>
    <dgm:cxn modelId="{52E4263A-610B-43E6-875F-85B0E9A58AA3}" type="presOf" srcId="{B7A210F3-49AE-4636-8429-08E8F9374A57}" destId="{538842CA-8012-4F36-A656-51DAA3D326D1}" srcOrd="0" destOrd="0" presId="urn:microsoft.com/office/officeart/2005/8/layout/chevron1"/>
    <dgm:cxn modelId="{FFDBD296-317F-4A62-86FD-975E1D2949DC}" srcId="{FA8A50EE-0BC7-4E21-99EC-0E043000FE3A}" destId="{4922668D-7D1F-4DCB-96A7-6B85C9D0DAC8}" srcOrd="3" destOrd="0" parTransId="{F4C7F4BF-4A8A-4BBB-9338-AC95B3D8469C}" sibTransId="{07C98EC2-B3DB-4C59-A892-0004E04E4AC5}"/>
    <dgm:cxn modelId="{009D491A-CD9C-481A-96DC-0BCB5636DC14}" srcId="{FA8A50EE-0BC7-4E21-99EC-0E043000FE3A}" destId="{6B446F4D-1C59-456D-B765-955A52D6A086}" srcOrd="0" destOrd="0" parTransId="{27FF344C-3823-43B4-84A8-E123D30BE092}" sibTransId="{BC027654-27E3-42A0-85E3-B57C96E9D0A2}"/>
    <dgm:cxn modelId="{30261AEB-E3E7-4A39-A64D-56C76110F68D}" srcId="{FA8A50EE-0BC7-4E21-99EC-0E043000FE3A}" destId="{02358ACF-A833-4C3E-A7D8-3058F64F1F76}" srcOrd="2" destOrd="0" parTransId="{710B9B92-E2AC-4B7E-A468-87CFCE4DCFFC}" sibTransId="{864646B7-AD81-4F6C-B3FC-11A04996FB42}"/>
    <dgm:cxn modelId="{BC8404A6-FB9F-4AFE-83C7-73142703CAAA}" type="presOf" srcId="{FA8A50EE-0BC7-4E21-99EC-0E043000FE3A}" destId="{A6229D84-D4A0-44E3-A46A-AC19EBA3712B}" srcOrd="0" destOrd="0" presId="urn:microsoft.com/office/officeart/2005/8/layout/chevron1"/>
    <dgm:cxn modelId="{ECCFA010-8235-464B-A3F3-F303CAAE7A63}" type="presParOf" srcId="{A6229D84-D4A0-44E3-A46A-AC19EBA3712B}" destId="{CFB15B56-1EC9-48C1-ADDE-E7630E777030}" srcOrd="0" destOrd="0" presId="urn:microsoft.com/office/officeart/2005/8/layout/chevron1"/>
    <dgm:cxn modelId="{126140B8-21DB-4550-940F-1A1F44DE7BD4}" type="presParOf" srcId="{A6229D84-D4A0-44E3-A46A-AC19EBA3712B}" destId="{EE191D3A-5DD9-4B22-9CA7-DC2A02A24B2C}" srcOrd="1" destOrd="0" presId="urn:microsoft.com/office/officeart/2005/8/layout/chevron1"/>
    <dgm:cxn modelId="{2648A6EE-ACEC-4613-8BF4-0DF97B18C431}" type="presParOf" srcId="{A6229D84-D4A0-44E3-A46A-AC19EBA3712B}" destId="{538842CA-8012-4F36-A656-51DAA3D326D1}" srcOrd="2" destOrd="0" presId="urn:microsoft.com/office/officeart/2005/8/layout/chevron1"/>
    <dgm:cxn modelId="{678D32EE-4EB7-4E20-9976-599FA1C9EA35}" type="presParOf" srcId="{A6229D84-D4A0-44E3-A46A-AC19EBA3712B}" destId="{ACF76014-EABE-45FE-87F1-FD706EB8B4D3}" srcOrd="3" destOrd="0" presId="urn:microsoft.com/office/officeart/2005/8/layout/chevron1"/>
    <dgm:cxn modelId="{872A2567-A1F1-4DF4-A90B-ABF4D29D17A6}" type="presParOf" srcId="{A6229D84-D4A0-44E3-A46A-AC19EBA3712B}" destId="{486D73E9-6224-47B7-A294-A60E6BCC5DB6}" srcOrd="4" destOrd="0" presId="urn:microsoft.com/office/officeart/2005/8/layout/chevron1"/>
    <dgm:cxn modelId="{E2EFADD2-1108-4FE8-A9FC-67F8089509A1}" type="presParOf" srcId="{A6229D84-D4A0-44E3-A46A-AC19EBA3712B}" destId="{2A7C92D6-FD8C-49EA-8D31-55097CF2F2B9}" srcOrd="5" destOrd="0" presId="urn:microsoft.com/office/officeart/2005/8/layout/chevron1"/>
    <dgm:cxn modelId="{02B9306A-D3F1-433F-AA85-51944DABC8CB}" type="presParOf" srcId="{A6229D84-D4A0-44E3-A46A-AC19EBA3712B}" destId="{CE49547E-E399-4DF9-835F-DAFE66C40927}" srcOrd="6" destOrd="0" presId="urn:microsoft.com/office/officeart/2005/8/layout/chevron1"/>
    <dgm:cxn modelId="{F2F5121F-7EDA-4E7F-8B91-2A62E4B1C613}" type="presParOf" srcId="{A6229D84-D4A0-44E3-A46A-AC19EBA3712B}" destId="{7910E2E3-6A2E-4300-A4B4-1788BF8D3A86}" srcOrd="7" destOrd="0" presId="urn:microsoft.com/office/officeart/2005/8/layout/chevron1"/>
    <dgm:cxn modelId="{8D54B473-28BC-47DE-9F93-AB56D59021D0}" type="presParOf" srcId="{A6229D84-D4A0-44E3-A46A-AC19EBA3712B}" destId="{631D1BDD-6382-4B8B-9C59-18F0A40069A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A50EE-0BC7-4E21-99EC-0E043000FE3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B7A210F3-49AE-4636-8429-08E8F9374A57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Человеческие ресурсы</a:t>
          </a:r>
          <a:endParaRPr lang="ru-RU" sz="1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21FDC8B-DDBE-4679-BDBC-91611DE9BA78}" type="parTrans" cxnId="{878AD471-5A2F-4869-9B2B-6511D2BE33F9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67E013-4F51-480D-A635-CA3C74E2A70F}" type="sibTrans" cxnId="{878AD471-5A2F-4869-9B2B-6511D2BE33F9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58ACF-A833-4C3E-A7D8-3058F64F1F7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Вовлеченные сотрудники</a:t>
          </a:r>
          <a:endParaRPr lang="ru-RU" sz="1600" b="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710B9B92-E2AC-4B7E-A468-87CFCE4DCFFC}" type="parTrans" cxnId="{30261AEB-E3E7-4A39-A64D-56C76110F68D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646B7-AD81-4F6C-B3FC-11A04996FB42}" type="sibTrans" cxnId="{30261AEB-E3E7-4A39-A64D-56C76110F68D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2668D-7D1F-4DCB-96A7-6B85C9D0DAC8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400" b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Увлеченные соратники</a:t>
          </a:r>
          <a:endParaRPr lang="ru-RU" sz="1400" b="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4C7F4BF-4A8A-4BBB-9338-AC95B3D8469C}" type="parTrans" cxnId="{FFDBD296-317F-4A62-86FD-975E1D2949DC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98EC2-B3DB-4C59-A892-0004E04E4AC5}" type="sibTrans" cxnId="{FFDBD296-317F-4A62-86FD-975E1D2949DC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446F4D-1C59-456D-B765-955A52D6A08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3300"/>
        </a:solidFill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Работники</a:t>
          </a:r>
          <a:endParaRPr lang="ru-RU" sz="1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7FF344C-3823-43B4-84A8-E123D30BE092}" type="parTrans" cxnId="{009D491A-CD9C-481A-96DC-0BCB5636DC14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27654-27E3-42A0-85E3-B57C96E9D0A2}" type="sibTrans" cxnId="{009D491A-CD9C-481A-96DC-0BCB5636DC14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0B8D8-F289-4606-8109-48D0D618BDAE}">
      <dgm:prSet custT="1"/>
      <dgm:spPr>
        <a:solidFill>
          <a:srgbClr val="FFFF99"/>
        </a:solidFill>
      </dgm:spPr>
      <dgm:t>
        <a:bodyPr/>
        <a:lstStyle/>
        <a:p>
          <a:r>
            <a:rPr lang="ru-RU" sz="1400" b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Талантливые творцы</a:t>
          </a:r>
          <a:endParaRPr lang="ru-RU" sz="1400" b="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76A022F3-3402-4DD2-88FE-B1912F114340}" type="parTrans" cxnId="{6E4FC2BF-CEA0-49E0-8A5F-A52F9F05A191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83F513-8B77-43A7-954B-5674FB5E24F7}" type="sibTrans" cxnId="{6E4FC2BF-CEA0-49E0-8A5F-A52F9F05A191}">
      <dgm:prSet/>
      <dgm:spPr/>
      <dgm:t>
        <a:bodyPr/>
        <a:lstStyle/>
        <a:p>
          <a:endParaRPr lang="ru-RU" sz="1600" b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29D84-D4A0-44E3-A46A-AC19EBA3712B}" type="pres">
      <dgm:prSet presAssocID="{FA8A50EE-0BC7-4E21-99EC-0E043000FE3A}" presName="Name0" presStyleCnt="0">
        <dgm:presLayoutVars>
          <dgm:dir/>
          <dgm:animLvl val="lvl"/>
          <dgm:resizeHandles val="exact"/>
        </dgm:presLayoutVars>
      </dgm:prSet>
      <dgm:spPr/>
    </dgm:pt>
    <dgm:pt modelId="{CFB15B56-1EC9-48C1-ADDE-E7630E777030}" type="pres">
      <dgm:prSet presAssocID="{6B446F4D-1C59-456D-B765-955A52D6A086}" presName="parTxOnly" presStyleLbl="node1" presStyleIdx="0" presStyleCnt="5" custScaleX="127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1D3A-5DD9-4B22-9CA7-DC2A02A24B2C}" type="pres">
      <dgm:prSet presAssocID="{BC027654-27E3-42A0-85E3-B57C96E9D0A2}" presName="parTxOnlySpace" presStyleCnt="0"/>
      <dgm:spPr/>
    </dgm:pt>
    <dgm:pt modelId="{538842CA-8012-4F36-A656-51DAA3D326D1}" type="pres">
      <dgm:prSet presAssocID="{B7A210F3-49AE-4636-8429-08E8F9374A57}" presName="parTxOnly" presStyleLbl="node1" presStyleIdx="1" presStyleCnt="5" custScaleX="208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76014-EABE-45FE-87F1-FD706EB8B4D3}" type="pres">
      <dgm:prSet presAssocID="{CC67E013-4F51-480D-A635-CA3C74E2A70F}" presName="parTxOnlySpace" presStyleCnt="0"/>
      <dgm:spPr/>
    </dgm:pt>
    <dgm:pt modelId="{486D73E9-6224-47B7-A294-A60E6BCC5DB6}" type="pres">
      <dgm:prSet presAssocID="{02358ACF-A833-4C3E-A7D8-3058F64F1F76}" presName="parTxOnly" presStyleLbl="node1" presStyleIdx="2" presStyleCnt="5" custScaleX="185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92D6-FD8C-49EA-8D31-55097CF2F2B9}" type="pres">
      <dgm:prSet presAssocID="{864646B7-AD81-4F6C-B3FC-11A04996FB42}" presName="parTxOnlySpace" presStyleCnt="0"/>
      <dgm:spPr/>
    </dgm:pt>
    <dgm:pt modelId="{CE49547E-E399-4DF9-835F-DAFE66C40927}" type="pres">
      <dgm:prSet presAssocID="{4922668D-7D1F-4DCB-96A7-6B85C9D0DAC8}" presName="parTxOnly" presStyleLbl="node1" presStyleIdx="3" presStyleCnt="5" custScaleX="124625" custLinFactNeighborX="10016" custLinFactNeighborY="1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0E2E3-6A2E-4300-A4B4-1788BF8D3A86}" type="pres">
      <dgm:prSet presAssocID="{07C98EC2-B3DB-4C59-A892-0004E04E4AC5}" presName="parTxOnlySpace" presStyleCnt="0"/>
      <dgm:spPr/>
    </dgm:pt>
    <dgm:pt modelId="{631D1BDD-6382-4B8B-9C59-18F0A40069A7}" type="pres">
      <dgm:prSet presAssocID="{DD20B8D8-F289-4606-8109-48D0D618BDA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8511C-8CB3-4C04-BEA8-7C9090F3B155}" type="presOf" srcId="{6B446F4D-1C59-456D-B765-955A52D6A086}" destId="{CFB15B56-1EC9-48C1-ADDE-E7630E777030}" srcOrd="0" destOrd="0" presId="urn:microsoft.com/office/officeart/2005/8/layout/chevron1"/>
    <dgm:cxn modelId="{6E4FC2BF-CEA0-49E0-8A5F-A52F9F05A191}" srcId="{FA8A50EE-0BC7-4E21-99EC-0E043000FE3A}" destId="{DD20B8D8-F289-4606-8109-48D0D618BDAE}" srcOrd="4" destOrd="0" parTransId="{76A022F3-3402-4DD2-88FE-B1912F114340}" sibTransId="{1C83F513-8B77-43A7-954B-5674FB5E24F7}"/>
    <dgm:cxn modelId="{31EFDF1E-9C6D-472C-8464-43BECDA01D00}" type="presOf" srcId="{4922668D-7D1F-4DCB-96A7-6B85C9D0DAC8}" destId="{CE49547E-E399-4DF9-835F-DAFE66C40927}" srcOrd="0" destOrd="0" presId="urn:microsoft.com/office/officeart/2005/8/layout/chevron1"/>
    <dgm:cxn modelId="{878AD471-5A2F-4869-9B2B-6511D2BE33F9}" srcId="{FA8A50EE-0BC7-4E21-99EC-0E043000FE3A}" destId="{B7A210F3-49AE-4636-8429-08E8F9374A57}" srcOrd="1" destOrd="0" parTransId="{821FDC8B-DDBE-4679-BDBC-91611DE9BA78}" sibTransId="{CC67E013-4F51-480D-A635-CA3C74E2A70F}"/>
    <dgm:cxn modelId="{572970B2-0946-4A3D-AC0F-A8F806683C85}" type="presOf" srcId="{B7A210F3-49AE-4636-8429-08E8F9374A57}" destId="{538842CA-8012-4F36-A656-51DAA3D326D1}" srcOrd="0" destOrd="0" presId="urn:microsoft.com/office/officeart/2005/8/layout/chevron1"/>
    <dgm:cxn modelId="{C9E73C0D-2A5B-4615-9C2A-17F8F5DFF05C}" type="presOf" srcId="{DD20B8D8-F289-4606-8109-48D0D618BDAE}" destId="{631D1BDD-6382-4B8B-9C59-18F0A40069A7}" srcOrd="0" destOrd="0" presId="urn:microsoft.com/office/officeart/2005/8/layout/chevron1"/>
    <dgm:cxn modelId="{FFDBD296-317F-4A62-86FD-975E1D2949DC}" srcId="{FA8A50EE-0BC7-4E21-99EC-0E043000FE3A}" destId="{4922668D-7D1F-4DCB-96A7-6B85C9D0DAC8}" srcOrd="3" destOrd="0" parTransId="{F4C7F4BF-4A8A-4BBB-9338-AC95B3D8469C}" sibTransId="{07C98EC2-B3DB-4C59-A892-0004E04E4AC5}"/>
    <dgm:cxn modelId="{6526FB20-8519-4D8B-805B-C9981E7A2E8F}" type="presOf" srcId="{02358ACF-A833-4C3E-A7D8-3058F64F1F76}" destId="{486D73E9-6224-47B7-A294-A60E6BCC5DB6}" srcOrd="0" destOrd="0" presId="urn:microsoft.com/office/officeart/2005/8/layout/chevron1"/>
    <dgm:cxn modelId="{009D491A-CD9C-481A-96DC-0BCB5636DC14}" srcId="{FA8A50EE-0BC7-4E21-99EC-0E043000FE3A}" destId="{6B446F4D-1C59-456D-B765-955A52D6A086}" srcOrd="0" destOrd="0" parTransId="{27FF344C-3823-43B4-84A8-E123D30BE092}" sibTransId="{BC027654-27E3-42A0-85E3-B57C96E9D0A2}"/>
    <dgm:cxn modelId="{30261AEB-E3E7-4A39-A64D-56C76110F68D}" srcId="{FA8A50EE-0BC7-4E21-99EC-0E043000FE3A}" destId="{02358ACF-A833-4C3E-A7D8-3058F64F1F76}" srcOrd="2" destOrd="0" parTransId="{710B9B92-E2AC-4B7E-A468-87CFCE4DCFFC}" sibTransId="{864646B7-AD81-4F6C-B3FC-11A04996FB42}"/>
    <dgm:cxn modelId="{AE87AED2-785F-48E6-8B0E-4F98D980555D}" type="presOf" srcId="{FA8A50EE-0BC7-4E21-99EC-0E043000FE3A}" destId="{A6229D84-D4A0-44E3-A46A-AC19EBA3712B}" srcOrd="0" destOrd="0" presId="urn:microsoft.com/office/officeart/2005/8/layout/chevron1"/>
    <dgm:cxn modelId="{954F115D-92C7-4894-A828-23DEA6A304AE}" type="presParOf" srcId="{A6229D84-D4A0-44E3-A46A-AC19EBA3712B}" destId="{CFB15B56-1EC9-48C1-ADDE-E7630E777030}" srcOrd="0" destOrd="0" presId="urn:microsoft.com/office/officeart/2005/8/layout/chevron1"/>
    <dgm:cxn modelId="{FAC94F86-C016-4934-905B-8C1D045839C0}" type="presParOf" srcId="{A6229D84-D4A0-44E3-A46A-AC19EBA3712B}" destId="{EE191D3A-5DD9-4B22-9CA7-DC2A02A24B2C}" srcOrd="1" destOrd="0" presId="urn:microsoft.com/office/officeart/2005/8/layout/chevron1"/>
    <dgm:cxn modelId="{2629EE41-4F42-4F72-99B2-E7F9910EF5BE}" type="presParOf" srcId="{A6229D84-D4A0-44E3-A46A-AC19EBA3712B}" destId="{538842CA-8012-4F36-A656-51DAA3D326D1}" srcOrd="2" destOrd="0" presId="urn:microsoft.com/office/officeart/2005/8/layout/chevron1"/>
    <dgm:cxn modelId="{1D50F81C-F6D2-429E-9173-C1470593D06E}" type="presParOf" srcId="{A6229D84-D4A0-44E3-A46A-AC19EBA3712B}" destId="{ACF76014-EABE-45FE-87F1-FD706EB8B4D3}" srcOrd="3" destOrd="0" presId="urn:microsoft.com/office/officeart/2005/8/layout/chevron1"/>
    <dgm:cxn modelId="{00F34E32-1D32-4126-8E54-EC5C15031052}" type="presParOf" srcId="{A6229D84-D4A0-44E3-A46A-AC19EBA3712B}" destId="{486D73E9-6224-47B7-A294-A60E6BCC5DB6}" srcOrd="4" destOrd="0" presId="urn:microsoft.com/office/officeart/2005/8/layout/chevron1"/>
    <dgm:cxn modelId="{CA8AE563-69D6-4810-8FA4-A015B9DCA1AC}" type="presParOf" srcId="{A6229D84-D4A0-44E3-A46A-AC19EBA3712B}" destId="{2A7C92D6-FD8C-49EA-8D31-55097CF2F2B9}" srcOrd="5" destOrd="0" presId="urn:microsoft.com/office/officeart/2005/8/layout/chevron1"/>
    <dgm:cxn modelId="{C78546FC-9EF0-4963-BC32-B6C6BC4B1644}" type="presParOf" srcId="{A6229D84-D4A0-44E3-A46A-AC19EBA3712B}" destId="{CE49547E-E399-4DF9-835F-DAFE66C40927}" srcOrd="6" destOrd="0" presId="urn:microsoft.com/office/officeart/2005/8/layout/chevron1"/>
    <dgm:cxn modelId="{24010A41-68C9-4360-8AD3-D125455526F0}" type="presParOf" srcId="{A6229D84-D4A0-44E3-A46A-AC19EBA3712B}" destId="{7910E2E3-6A2E-4300-A4B4-1788BF8D3A86}" srcOrd="7" destOrd="0" presId="urn:microsoft.com/office/officeart/2005/8/layout/chevron1"/>
    <dgm:cxn modelId="{BE2A5939-3E90-4A75-8E09-CFE1463515C0}" type="presParOf" srcId="{A6229D84-D4A0-44E3-A46A-AC19EBA3712B}" destId="{631D1BDD-6382-4B8B-9C59-18F0A40069A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5B56-1EC9-48C1-ADDE-E7630E777030}">
      <dsp:nvSpPr>
        <dsp:cNvPr id="0" name=""/>
        <dsp:cNvSpPr/>
      </dsp:nvSpPr>
      <dsp:spPr>
        <a:xfrm>
          <a:off x="5713" y="232026"/>
          <a:ext cx="1639183" cy="544058"/>
        </a:xfrm>
        <a:prstGeom prst="chevron">
          <a:avLst/>
        </a:prstGeom>
        <a:solidFill>
          <a:srgbClr val="0033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Незаинтересованность</a:t>
          </a:r>
          <a:endParaRPr lang="ru-RU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77742" y="232026"/>
        <a:ext cx="1095125" cy="544058"/>
      </dsp:txXfrm>
    </dsp:sp>
    <dsp:sp modelId="{538842CA-8012-4F36-A656-51DAA3D326D1}">
      <dsp:nvSpPr>
        <dsp:cNvPr id="0" name=""/>
        <dsp:cNvSpPr/>
      </dsp:nvSpPr>
      <dsp:spPr>
        <a:xfrm>
          <a:off x="1515862" y="245988"/>
          <a:ext cx="2793753" cy="516135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Осознание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773930" y="245988"/>
        <a:ext cx="2277618" cy="516135"/>
      </dsp:txXfrm>
    </dsp:sp>
    <dsp:sp modelId="{486D73E9-6224-47B7-A294-A60E6BCC5DB6}">
      <dsp:nvSpPr>
        <dsp:cNvPr id="0" name=""/>
        <dsp:cNvSpPr/>
      </dsp:nvSpPr>
      <dsp:spPr>
        <a:xfrm>
          <a:off x="4180581" y="245988"/>
          <a:ext cx="2082298" cy="51613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Стабилиза</a:t>
          </a:r>
          <a:br>
            <a:rPr lang="ru-RU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</a:b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ция</a:t>
          </a:r>
          <a:endParaRPr lang="ru-RU" sz="18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438649" y="245988"/>
        <a:ext cx="1566163" cy="516135"/>
      </dsp:txXfrm>
    </dsp:sp>
    <dsp:sp modelId="{CE49547E-E399-4DF9-835F-DAFE66C40927}">
      <dsp:nvSpPr>
        <dsp:cNvPr id="0" name=""/>
        <dsp:cNvSpPr/>
      </dsp:nvSpPr>
      <dsp:spPr>
        <a:xfrm>
          <a:off x="6133846" y="245988"/>
          <a:ext cx="1843134" cy="516135"/>
        </a:xfrm>
        <a:prstGeom prst="chevron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Управляемость</a:t>
          </a:r>
          <a:endParaRPr lang="ru-RU" sz="18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391914" y="245988"/>
        <a:ext cx="1326999" cy="516135"/>
      </dsp:txXfrm>
    </dsp:sp>
    <dsp:sp modelId="{631D1BDD-6382-4B8B-9C59-18F0A40069A7}">
      <dsp:nvSpPr>
        <dsp:cNvPr id="0" name=""/>
        <dsp:cNvSpPr/>
      </dsp:nvSpPr>
      <dsp:spPr>
        <a:xfrm>
          <a:off x="7847947" y="245988"/>
          <a:ext cx="1290339" cy="516135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Зрелость</a:t>
          </a:r>
          <a:endParaRPr lang="ru-RU" sz="18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8106015" y="245988"/>
        <a:ext cx="774204" cy="516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5B56-1EC9-48C1-ADDE-E7630E777030}">
      <dsp:nvSpPr>
        <dsp:cNvPr id="0" name=""/>
        <dsp:cNvSpPr/>
      </dsp:nvSpPr>
      <dsp:spPr>
        <a:xfrm>
          <a:off x="5793" y="353107"/>
          <a:ext cx="1644583" cy="517921"/>
        </a:xfrm>
        <a:prstGeom prst="chevron">
          <a:avLst/>
        </a:prstGeom>
        <a:solidFill>
          <a:srgbClr val="0033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Работники</a:t>
          </a:r>
          <a:endParaRPr lang="ru-RU" sz="1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64754" y="353107"/>
        <a:ext cx="1126662" cy="517921"/>
      </dsp:txXfrm>
    </dsp:sp>
    <dsp:sp modelId="{538842CA-8012-4F36-A656-51DAA3D326D1}">
      <dsp:nvSpPr>
        <dsp:cNvPr id="0" name=""/>
        <dsp:cNvSpPr/>
      </dsp:nvSpPr>
      <dsp:spPr>
        <a:xfrm>
          <a:off x="1520896" y="353107"/>
          <a:ext cx="2698126" cy="517921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Человеческие ресурсы</a:t>
          </a:r>
          <a:endParaRPr lang="ru-RU" sz="1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1779857" y="353107"/>
        <a:ext cx="2180205" cy="517921"/>
      </dsp:txXfrm>
    </dsp:sp>
    <dsp:sp modelId="{486D73E9-6224-47B7-A294-A60E6BCC5DB6}">
      <dsp:nvSpPr>
        <dsp:cNvPr id="0" name=""/>
        <dsp:cNvSpPr/>
      </dsp:nvSpPr>
      <dsp:spPr>
        <a:xfrm>
          <a:off x="4089542" y="353107"/>
          <a:ext cx="2399169" cy="51792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Вовлеченные сотрудники</a:t>
          </a:r>
          <a:endParaRPr lang="ru-RU" sz="1600" b="0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348503" y="353107"/>
        <a:ext cx="1881248" cy="517921"/>
      </dsp:txXfrm>
    </dsp:sp>
    <dsp:sp modelId="{CE49547E-E399-4DF9-835F-DAFE66C40927}">
      <dsp:nvSpPr>
        <dsp:cNvPr id="0" name=""/>
        <dsp:cNvSpPr/>
      </dsp:nvSpPr>
      <dsp:spPr>
        <a:xfrm>
          <a:off x="6372200" y="360042"/>
          <a:ext cx="1613650" cy="517921"/>
        </a:xfrm>
        <a:prstGeom prst="chevron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Увлеченные соратники</a:t>
          </a:r>
          <a:endParaRPr lang="ru-RU" sz="1400" b="0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6631161" y="360042"/>
        <a:ext cx="1095729" cy="517921"/>
      </dsp:txXfrm>
    </dsp:sp>
    <dsp:sp modelId="{631D1BDD-6382-4B8B-9C59-18F0A40069A7}">
      <dsp:nvSpPr>
        <dsp:cNvPr id="0" name=""/>
        <dsp:cNvSpPr/>
      </dsp:nvSpPr>
      <dsp:spPr>
        <a:xfrm>
          <a:off x="7843401" y="353107"/>
          <a:ext cx="1294804" cy="517921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Талантливые творцы</a:t>
          </a:r>
          <a:endParaRPr lang="ru-RU" sz="1400" b="0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8102362" y="353107"/>
        <a:ext cx="776883" cy="51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68300"/>
            <a:ext cx="71024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Картирование потока создания ценности. Станислав Колташов.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84275" y="9545638"/>
            <a:ext cx="16271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© Оргпром, 2011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06738" y="9545638"/>
            <a:ext cx="8890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B81A6D-D335-44EB-93AE-9B4537025F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96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06A022-180D-4792-A6EB-413E108AA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1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8E80-E228-4FED-980E-38B92D2B5E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63C5-8C34-42EC-9F79-13C9736BF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77F5-8B67-4917-A9F8-526137C0B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81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81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661D-2CC4-4D33-93D8-6B21CCCF9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42937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DF6E-C1D6-4386-AB0C-04FE39DE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42937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9A97-940C-4CF7-B3B7-11428D31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5285-2D30-4453-A83F-049B6AF2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4488" y="1052513"/>
            <a:ext cx="42338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233863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38A3-C4E1-4387-BFB5-8DF61079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EA37-8765-468F-B18C-81D9BAF1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5967-32DB-4D16-80CE-C669DC69C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2014-D7A9-4F7D-90D2-07664DAB1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42937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5CA5-A90D-4C72-8558-7214F59C9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DCDB-615D-49F0-BF08-E2E4242CB7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514-B541-4F57-81EB-A622CED492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42937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2C3F-65DC-4C20-8EFF-720694E8A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81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81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42937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46DB-995C-4CCF-8050-2C33BD21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A315-50AE-4259-AAEC-C76DBD805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4488" y="1052513"/>
            <a:ext cx="8620125" cy="53292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913" y="6524625"/>
            <a:ext cx="8270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4059-DFCA-45B1-B76B-1B86D19C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4488" y="1052513"/>
            <a:ext cx="8620125" cy="53292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6750" y="6429375"/>
            <a:ext cx="82708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D053-33D3-48C9-967D-023E92DE6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4488" y="1052513"/>
            <a:ext cx="4233862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052513"/>
            <a:ext cx="4233863" cy="258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792538"/>
            <a:ext cx="4233863" cy="2589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C1DA-98D0-44BD-9383-09908F98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7249-E66F-4B42-A074-F70F3F453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94860"/>
      </p:ext>
    </p:extLst>
  </p:cSld>
  <p:clrMapOvr>
    <a:masterClrMapping/>
  </p:clrMapOvr>
  <p:transition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533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30480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Eras Bold ITC" panose="020B090703050402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3D9ADA-7597-4964-B9BA-EC2AF6787EDD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F8F4-9A3A-459B-9CB6-E3F8E30F345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D1CC-1849-41C2-A8E3-3F636F282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B61F-D398-4739-A9B1-07D629488D0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685800"/>
            <a:ext cx="3962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962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1463A-4ED9-45BA-A614-84CD139EA1B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8B79E-1465-4619-9F86-5C301965F4C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F4B5-38B2-4DED-9197-A9A82569B9A8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43BD3-C428-41FA-9C99-65CBECE11392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A05CB-1B7A-4F8C-BEE2-72F337BA807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D406-F629-45B0-93D4-17302A7EC362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8AFF0-B01C-432D-8F83-380F5191303E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7724-0BFA-4CC4-A5D9-15490F8730F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1900D40-FB42-4BBC-BBFB-3E1FECF7B548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200"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8914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4488" y="1052513"/>
            <a:ext cx="42338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233863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05D8-A3A1-4372-B926-AAC5B2B794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8C5E-6FB5-4568-AE58-C32DC4E1557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A3D6-EDB3-4A17-88B2-7873BF595B77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5BC4A-4C89-4E95-ACBB-BAD92060BCB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B3392-A1EF-4CD5-B223-54997065A75B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DA176-A846-4018-A1D7-83AAB4FE09EE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327F-1A22-4401-BA6D-FFF1FC00D67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B27A5-150F-4951-84D4-A11F0D744A5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B85D-8B61-4FD5-9D17-B3C4A30FFD6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3AF9-1546-4448-8B8D-ED7ECD3F6D84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344BB-C26F-4862-8601-92179A55CF3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8BFE-25E6-4664-8CB1-41DFCAE8F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A40A9D-2848-4F07-9CAA-D7DDA945585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98841D-1F35-4349-AC1D-4BA2069D9ED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1A3C78-4A11-465D-95CF-A14446D2BE1B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0D35-5DE3-4188-B983-D30B717A3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C363-A726-4E8F-A8E9-F79A039CA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CED5-33EC-4D86-BECE-E8D5F0691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69F3-49CE-4CA2-B57F-EECB5E56B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гайки подложка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2513"/>
            <a:ext cx="86201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3875" y="6426200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fld id="{B8723581-03E0-4934-9C27-B3B81C2A3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48" name="Рисунок 8" descr="логотип Оргпром (новый)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388" y="6375400"/>
            <a:ext cx="13128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0" y="42863"/>
            <a:ext cx="9144000" cy="6815137"/>
            <a:chOff x="0" y="27"/>
            <a:chExt cx="5760" cy="4293"/>
          </a:xfrm>
        </p:grpSpPr>
        <p:sp>
          <p:nvSpPr>
            <p:cNvPr id="1035" name="Line 16"/>
            <p:cNvSpPr>
              <a:spLocks noChangeShapeType="1"/>
            </p:cNvSpPr>
            <p:nvPr/>
          </p:nvSpPr>
          <p:spPr bwMode="auto">
            <a:xfrm>
              <a:off x="0" y="4315"/>
              <a:ext cx="5760" cy="0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Line 15"/>
            <p:cNvSpPr>
              <a:spLocks noChangeShapeType="1"/>
            </p:cNvSpPr>
            <p:nvPr/>
          </p:nvSpPr>
          <p:spPr bwMode="auto">
            <a:xfrm>
              <a:off x="0" y="27"/>
              <a:ext cx="5760" cy="0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Line 17"/>
            <p:cNvSpPr>
              <a:spLocks noChangeShapeType="1"/>
            </p:cNvSpPr>
            <p:nvPr/>
          </p:nvSpPr>
          <p:spPr bwMode="auto">
            <a:xfrm flipH="1">
              <a:off x="9" y="48"/>
              <a:ext cx="0" cy="4272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Line 18"/>
            <p:cNvSpPr>
              <a:spLocks noChangeShapeType="1"/>
            </p:cNvSpPr>
            <p:nvPr/>
          </p:nvSpPr>
          <p:spPr bwMode="auto">
            <a:xfrm flipH="1">
              <a:off x="5721" y="45"/>
              <a:ext cx="0" cy="4272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advClick="0" advTm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гайки подложка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2513"/>
            <a:ext cx="86201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1271" name="Рисунок 8" descr="логотип Оргпром (новый)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79388" y="6375400"/>
            <a:ext cx="13128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12"/>
          <p:cNvGrpSpPr>
            <a:grpSpLocks/>
          </p:cNvGrpSpPr>
          <p:nvPr/>
        </p:nvGrpSpPr>
        <p:grpSpPr bwMode="auto">
          <a:xfrm>
            <a:off x="0" y="42863"/>
            <a:ext cx="9144000" cy="6815137"/>
            <a:chOff x="0" y="27"/>
            <a:chExt cx="5760" cy="4293"/>
          </a:xfrm>
        </p:grpSpPr>
        <p:sp>
          <p:nvSpPr>
            <p:cNvPr id="2059" name="Line 16"/>
            <p:cNvSpPr>
              <a:spLocks noChangeShapeType="1"/>
            </p:cNvSpPr>
            <p:nvPr/>
          </p:nvSpPr>
          <p:spPr bwMode="auto">
            <a:xfrm>
              <a:off x="0" y="4315"/>
              <a:ext cx="5760" cy="0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Line 15"/>
            <p:cNvSpPr>
              <a:spLocks noChangeShapeType="1"/>
            </p:cNvSpPr>
            <p:nvPr/>
          </p:nvSpPr>
          <p:spPr bwMode="auto">
            <a:xfrm>
              <a:off x="0" y="27"/>
              <a:ext cx="5760" cy="0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 flipH="1">
              <a:off x="9" y="48"/>
              <a:ext cx="0" cy="4272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Line 18"/>
            <p:cNvSpPr>
              <a:spLocks noChangeShapeType="1"/>
            </p:cNvSpPr>
            <p:nvPr/>
          </p:nvSpPr>
          <p:spPr bwMode="auto">
            <a:xfrm flipH="1">
              <a:off x="5721" y="45"/>
              <a:ext cx="0" cy="4272"/>
            </a:xfrm>
            <a:prstGeom prst="line">
              <a:avLst/>
            </a:prstGeom>
            <a:noFill/>
            <a:ln w="127000">
              <a:solidFill>
                <a:srgbClr val="B02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43875" y="6426200"/>
            <a:ext cx="827088" cy="333375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2F93ACC-756A-4193-A7F0-A637DDF3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06" r:id="rId15"/>
    <p:sldLayoutId id="2147483927" r:id="rId16"/>
  </p:sldLayoutIdLst>
  <p:transition advClick="0" advTm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E0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6858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7E03D43A-5A5D-4970-B20F-F5D00CA3CEA7}" type="slidenum">
              <a:rPr lang="en-US" altLang="ru-RU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ru-RU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ranklin Gothic Heavy" panose="020B09030201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D71EEF-A0F2-4D7B-9900-C63EC45E6F68}" type="slidenum">
              <a:rPr lang="en-US" altLang="ru-RU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 altLang="ru-RU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baranov@orgprom.r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11188" y="188913"/>
            <a:ext cx="7924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31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и инструменты     Бережливого производства</a:t>
            </a:r>
            <a:r>
              <a:rPr lang="en-US" sz="35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35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Lean manufacturing)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695450" y="3327400"/>
            <a:ext cx="554038" cy="1644650"/>
          </a:xfrm>
          <a:prstGeom prst="rect">
            <a:avLst/>
          </a:prstGeom>
          <a:gradFill rotWithShape="1">
            <a:gsLst>
              <a:gs pos="0">
                <a:srgbClr val="003366">
                  <a:alpha val="59000"/>
                </a:srgbClr>
              </a:gs>
              <a:gs pos="100000">
                <a:srgbClr val="6483A2">
                  <a:alpha val="5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674938" y="3327400"/>
            <a:ext cx="555625" cy="1644650"/>
          </a:xfrm>
          <a:prstGeom prst="rect">
            <a:avLst/>
          </a:prstGeom>
          <a:gradFill rotWithShape="1">
            <a:gsLst>
              <a:gs pos="0">
                <a:srgbClr val="003366">
                  <a:alpha val="59000"/>
                </a:srgbClr>
              </a:gs>
              <a:gs pos="100000">
                <a:srgbClr val="6483A2">
                  <a:alpha val="5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77863" y="3327400"/>
            <a:ext cx="555625" cy="1644650"/>
          </a:xfrm>
          <a:prstGeom prst="rect">
            <a:avLst/>
          </a:prstGeom>
          <a:gradFill rotWithShape="1">
            <a:gsLst>
              <a:gs pos="0">
                <a:srgbClr val="003366">
                  <a:alpha val="59000"/>
                </a:srgbClr>
              </a:gs>
              <a:gs pos="100000">
                <a:srgbClr val="6483A2">
                  <a:alpha val="5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273050" y="2420938"/>
            <a:ext cx="3233738" cy="741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3366">
                  <a:alpha val="59000"/>
                </a:srgbClr>
              </a:gs>
              <a:gs pos="100000">
                <a:srgbClr val="6483A2">
                  <a:alpha val="5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flipV="1">
            <a:off x="215900" y="5056188"/>
            <a:ext cx="3419475" cy="246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33 w 21600"/>
              <a:gd name="T13" fmla="*/ 2733 h 21600"/>
              <a:gd name="T14" fmla="*/ 18867 w 21600"/>
              <a:gd name="T15" fmla="*/ 188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866" y="21600"/>
                </a:lnTo>
                <a:lnTo>
                  <a:pt x="1973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3366">
                  <a:alpha val="59000"/>
                </a:srgbClr>
              </a:gs>
              <a:gs pos="100000">
                <a:srgbClr val="6483A2">
                  <a:alpha val="5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79388" y="5673725"/>
            <a:ext cx="889793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700" b="1">
                <a:solidFill>
                  <a:srgbClr val="CC3300"/>
                </a:solidFill>
                <a:latin typeface="Comic Sans MS" pitchFamily="66" charset="0"/>
              </a:rPr>
              <a:t>Ищем проблемы, находим и реализуем решения !</a:t>
            </a:r>
          </a:p>
        </p:txBody>
      </p:sp>
      <p:sp>
        <p:nvSpPr>
          <p:cNvPr id="3073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FA32CB7-348B-4A7A-B7CF-77FCB3B479A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4348" y="6372897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г. </a:t>
            </a:r>
            <a:r>
              <a:rPr lang="ru-RU" dirty="0" smtClean="0"/>
              <a:t>Екатеринбург, Экспо-Центр, апрель </a:t>
            </a:r>
            <a:r>
              <a:rPr lang="ru-RU" dirty="0" smtClean="0"/>
              <a:t>2016 г.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1051" y="2707603"/>
            <a:ext cx="560705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400" b="1" dirty="0" smtClean="0">
                <a:latin typeface="Comic Sans MS" pitchFamily="66" charset="0"/>
              </a:rPr>
              <a:t>Подготовка </a:t>
            </a:r>
            <a:r>
              <a:rPr lang="ru-RU" sz="2400" b="1" dirty="0">
                <a:latin typeface="Comic Sans MS" pitchFamily="66" charset="0"/>
              </a:rPr>
              <a:t>(</a:t>
            </a:r>
            <a:r>
              <a:rPr lang="ru-RU" sz="2400" b="1" dirty="0" smtClean="0">
                <a:latin typeface="Comic Sans MS" pitchFamily="66" charset="0"/>
              </a:rPr>
              <a:t>переподготовка) </a:t>
            </a:r>
            <a:r>
              <a:rPr lang="ru-RU" sz="2400" b="1" dirty="0">
                <a:latin typeface="Comic Sans MS" pitchFamily="66" charset="0"/>
              </a:rPr>
              <a:t>и сохранения  квалифицированных кадров на предприятиях ОПК и машиностроения»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Дорожная карта проекта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563899" y="1141004"/>
          <a:ext cx="8122901" cy="508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4" imgW="9382298" imgH="7220102" progId="">
                  <p:embed/>
                </p:oleObj>
              </mc:Choice>
              <mc:Fallback>
                <p:oleObj name="Visio" r:id="rId4" imgW="9382298" imgH="72201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99" y="1141004"/>
                        <a:ext cx="8122901" cy="5082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10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Учебный курс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55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Итогом работы по проекту РПС стало появление учебного курса по инструментам и системам как бережливого производства, так и по эффективным системам управления и коммуникации. </a:t>
            </a:r>
            <a:endParaRPr lang="ru-RU" altLang="ru-RU" sz="1400" kern="0" dirty="0">
              <a:solidFill>
                <a:srgbClr val="1C1C1C"/>
              </a:solidFill>
              <a:latin typeface="Arial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000125"/>
            <a:ext cx="6315075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11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Программа РПС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0788" y="2255840"/>
            <a:ext cx="2793600" cy="11521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Анализ текущего состояния (КПСЦ)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Оценка производительности оборудования и рабочих мест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Оценка готовности персонала к участию в программе</a:t>
            </a:r>
            <a:endParaRPr lang="ru-RU" sz="11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2060" y="2255840"/>
            <a:ext cx="2880320" cy="11521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Выработка решений и разработка программы РПС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Обучение и вовлечение персонала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Запуск «пилотных» проектов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Тиражирование опыта и проектов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9538" y="2255840"/>
            <a:ext cx="2794496" cy="11521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Обучено </a:t>
            </a:r>
            <a:r>
              <a:rPr lang="ru-RU" sz="1100" b="1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93 работников </a:t>
            </a: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и </a:t>
            </a:r>
            <a:r>
              <a:rPr lang="ru-RU" sz="1100" b="1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15 топ-менеджеров </a:t>
            </a: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компании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Реализовано </a:t>
            </a:r>
            <a:r>
              <a:rPr lang="ru-RU" sz="1100" b="1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19 проектов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Вовлечено в реализацию проектов более </a:t>
            </a:r>
            <a:r>
              <a:rPr lang="ru-RU" sz="1100" b="1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100 человек</a:t>
            </a:r>
            <a:endParaRPr lang="ru-RU" sz="1100" b="1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35946"/>
            <a:ext cx="8891452" cy="9758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63536" y="1266430"/>
            <a:ext cx="2292807" cy="703262"/>
            <a:chOff x="479" y="2640"/>
            <a:chExt cx="1264" cy="556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416F8B">
                    <a:gamma/>
                    <a:tint val="10196"/>
                    <a:invGamma/>
                  </a:srgbClr>
                </a:gs>
                <a:gs pos="50000">
                  <a:srgbClr val="416F8B"/>
                </a:gs>
                <a:gs pos="100000">
                  <a:srgbClr val="416F8B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416F8B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416F8B">
                    <a:gamma/>
                    <a:tint val="50980"/>
                    <a:invGamma/>
                  </a:srgbClr>
                </a:gs>
                <a:gs pos="50000">
                  <a:srgbClr val="416F8B"/>
                </a:gs>
                <a:gs pos="100000">
                  <a:srgbClr val="416F8B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434652" y="1374377"/>
            <a:ext cx="2304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Диагностика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299322" y="1285403"/>
            <a:ext cx="2292807" cy="703262"/>
            <a:chOff x="479" y="2640"/>
            <a:chExt cx="1264" cy="556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BE46B0">
                    <a:gamma/>
                    <a:tint val="10196"/>
                    <a:invGamma/>
                  </a:srgbClr>
                </a:gs>
                <a:gs pos="50000">
                  <a:srgbClr val="BE46B0"/>
                </a:gs>
                <a:gs pos="100000">
                  <a:srgbClr val="BE46B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BE46B0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BE46B0">
                    <a:gamma/>
                    <a:tint val="50980"/>
                    <a:invGamma/>
                  </a:srgbClr>
                </a:gs>
                <a:gs pos="50000">
                  <a:srgbClr val="BE46B0"/>
                </a:gs>
                <a:gs pos="100000">
                  <a:srgbClr val="BE46B0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6265364" y="1285403"/>
            <a:ext cx="2292807" cy="703262"/>
            <a:chOff x="479" y="2640"/>
            <a:chExt cx="1264" cy="556"/>
          </a:xfrm>
        </p:grpSpPr>
        <p:sp>
          <p:nvSpPr>
            <p:cNvPr id="25" name="AutoShape 14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057AE5">
                    <a:gamma/>
                    <a:tint val="10196"/>
                    <a:invGamma/>
                  </a:srgbClr>
                </a:gs>
                <a:gs pos="50000">
                  <a:srgbClr val="057AE5"/>
                </a:gs>
                <a:gs pos="100000">
                  <a:srgbClr val="057AE5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057AE5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057AE5">
                    <a:gamma/>
                    <a:tint val="50980"/>
                    <a:invGamma/>
                  </a:srgbClr>
                </a:gs>
                <a:gs pos="50000">
                  <a:srgbClr val="057AE5"/>
                </a:gs>
                <a:gs pos="100000">
                  <a:srgbClr val="057AE5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3516630" y="1403081"/>
            <a:ext cx="1858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Решения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6420889" y="1374377"/>
            <a:ext cx="21372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Реализация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8" y="3594684"/>
            <a:ext cx="2743065" cy="179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87" y="3551984"/>
            <a:ext cx="2743065" cy="181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56" y="3512064"/>
            <a:ext cx="2753782" cy="185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12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Применяемые методики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504825" y="2604615"/>
            <a:ext cx="4041775" cy="3678238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ED896"/>
              </a:gs>
              <a:gs pos="100000">
                <a:srgbClr val="6ED896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ltGray">
          <a:xfrm>
            <a:off x="1042988" y="3168178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FEB93C"/>
              </a:gs>
              <a:gs pos="100000">
                <a:srgbClr val="FEB93C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gray">
          <a:xfrm>
            <a:off x="1381125" y="3592040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99EF3"/>
              </a:gs>
              <a:gs pos="100000">
                <a:srgbClr val="699EF3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gray">
          <a:xfrm>
            <a:off x="1665288" y="3931765"/>
            <a:ext cx="1592262" cy="144621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E466B7"/>
              </a:gs>
              <a:gs pos="100000">
                <a:srgbClr val="E466B7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" name="AutoShape 7"/>
          <p:cNvSpPr>
            <a:spLocks/>
          </p:cNvSpPr>
          <p:nvPr/>
        </p:nvSpPr>
        <p:spPr bwMode="auto">
          <a:xfrm>
            <a:off x="5121275" y="4014315"/>
            <a:ext cx="3565525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err="1" smtClean="0">
                <a:solidFill>
                  <a:srgbClr val="1C1C1C"/>
                </a:solidFill>
                <a:latin typeface="Arial"/>
                <a:cs typeface="+mn-cs"/>
              </a:rPr>
              <a:t>Кайзен</a:t>
            </a:r>
            <a:endParaRPr lang="ru-RU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Культура производства (5С)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Визуальный менеджмент</a:t>
            </a:r>
            <a:endParaRPr lang="en-US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40" name="AutoShape 8"/>
          <p:cNvSpPr>
            <a:spLocks/>
          </p:cNvSpPr>
          <p:nvPr/>
        </p:nvSpPr>
        <p:spPr bwMode="gray">
          <a:xfrm>
            <a:off x="4783138" y="3204690"/>
            <a:ext cx="3849687" cy="538163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err="1" smtClean="0">
                <a:solidFill>
                  <a:srgbClr val="1C1C1C"/>
                </a:solidFill>
                <a:latin typeface="Arial"/>
                <a:cs typeface="+mn-cs"/>
              </a:rPr>
              <a:t>Хосин-Канри</a:t>
            </a:r>
            <a:endParaRPr lang="ru-RU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Лидерство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Управляющий комитет по РПС</a:t>
            </a:r>
            <a:endParaRPr lang="en-US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41" name="AutoShape 9"/>
          <p:cNvSpPr>
            <a:spLocks/>
          </p:cNvSpPr>
          <p:nvPr/>
        </p:nvSpPr>
        <p:spPr bwMode="gray">
          <a:xfrm>
            <a:off x="4256785" y="2229450"/>
            <a:ext cx="3835400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211829"/>
              <a:gd name="adj6" fmla="val -3394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Обучение действием (</a:t>
            </a:r>
            <a:r>
              <a:rPr lang="en-US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TWI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)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Стандартизированная работа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Картирование потоков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Инструменты решения проблем</a:t>
            </a:r>
            <a:endParaRPr lang="en-US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42" name="AutoShape 10"/>
          <p:cNvSpPr>
            <a:spLocks/>
          </p:cNvSpPr>
          <p:nvPr/>
        </p:nvSpPr>
        <p:spPr bwMode="auto">
          <a:xfrm>
            <a:off x="3587750" y="1400733"/>
            <a:ext cx="5173471" cy="536575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61536"/>
              <a:gd name="adj6" fmla="val -24796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ТРМ, </a:t>
            </a:r>
            <a:r>
              <a:rPr lang="en-US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SMED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,</a:t>
            </a:r>
            <a:r>
              <a:rPr lang="en-US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 OEE</a:t>
            </a:r>
            <a:endParaRPr lang="ru-RU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Точно во время – </a:t>
            </a:r>
            <a:r>
              <a:rPr lang="en-US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JIT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 (</a:t>
            </a:r>
            <a:r>
              <a:rPr lang="ru-RU" altLang="ru-RU" sz="1400" kern="0" dirty="0" err="1" smtClean="0">
                <a:solidFill>
                  <a:srgbClr val="1C1C1C"/>
                </a:solidFill>
                <a:latin typeface="Arial"/>
                <a:cs typeface="+mn-cs"/>
              </a:rPr>
              <a:t>канбан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, супермаркеты, логистика)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Организация потока и ТОС</a:t>
            </a:r>
            <a:endParaRPr lang="en-US" altLang="ru-RU" sz="1400" kern="0" dirty="0" smtClean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gray">
          <a:xfrm>
            <a:off x="6092825" y="4790603"/>
            <a:ext cx="2032000" cy="768350"/>
          </a:xfrm>
          <a:prstGeom prst="chevron">
            <a:avLst>
              <a:gd name="adj" fmla="val 34539"/>
            </a:avLst>
          </a:prstGeom>
          <a:gradFill rotWithShape="1">
            <a:gsLst>
              <a:gs pos="0">
                <a:srgbClr val="6ED896"/>
              </a:gs>
              <a:gs pos="100000">
                <a:srgbClr val="6ED896">
                  <a:gamma/>
                  <a:tint val="39216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ED896"/>
            </a:extrusionClr>
            <a:contourClr>
              <a:srgbClr val="6ED89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gray">
          <a:xfrm>
            <a:off x="4268788" y="4785840"/>
            <a:ext cx="2049462" cy="768350"/>
          </a:xfrm>
          <a:prstGeom prst="chevron">
            <a:avLst>
              <a:gd name="adj" fmla="val 35083"/>
            </a:avLst>
          </a:prstGeom>
          <a:gradFill rotWithShape="1">
            <a:gsLst>
              <a:gs pos="0">
                <a:srgbClr val="FEB93C"/>
              </a:gs>
              <a:gs pos="100000">
                <a:srgbClr val="FEB93C">
                  <a:gamma/>
                  <a:tint val="39216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EB93C"/>
            </a:extrusionClr>
            <a:contourClr>
              <a:srgbClr val="FEB93C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gray">
          <a:xfrm>
            <a:off x="2486025" y="4779490"/>
            <a:ext cx="1997075" cy="768350"/>
          </a:xfrm>
          <a:prstGeom prst="chevron">
            <a:avLst>
              <a:gd name="adj" fmla="val 33308"/>
            </a:avLst>
          </a:prstGeom>
          <a:gradFill rotWithShape="1">
            <a:gsLst>
              <a:gs pos="0">
                <a:srgbClr val="699EF3"/>
              </a:gs>
              <a:gs pos="100000">
                <a:srgbClr val="699EF3">
                  <a:gamma/>
                  <a:tint val="39216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99EF3"/>
            </a:extrusionClr>
            <a:contourClr>
              <a:srgbClr val="699EF3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gray">
          <a:xfrm>
            <a:off x="631825" y="4779490"/>
            <a:ext cx="2051050" cy="768350"/>
          </a:xfrm>
          <a:prstGeom prst="chevron">
            <a:avLst>
              <a:gd name="adj" fmla="val 33467"/>
            </a:avLst>
          </a:prstGeom>
          <a:gradFill rotWithShape="1">
            <a:gsLst>
              <a:gs pos="0">
                <a:srgbClr val="E466B7"/>
              </a:gs>
              <a:gs pos="100000">
                <a:srgbClr val="E466B7">
                  <a:gamma/>
                  <a:tint val="39216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E466B7"/>
            </a:extrusionClr>
            <a:contourClr>
              <a:srgbClr val="E466B7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 kern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gray">
          <a:xfrm>
            <a:off x="1057589" y="5016126"/>
            <a:ext cx="1215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Arial"/>
                <a:cs typeface="+mn-cs"/>
              </a:rPr>
              <a:t>Основы БП</a:t>
            </a:r>
            <a:endParaRPr lang="en-US" altLang="ru-RU" sz="1400" b="1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gray">
          <a:xfrm>
            <a:off x="3034547" y="5016598"/>
            <a:ext cx="8579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Arial"/>
                <a:cs typeface="+mn-cs"/>
              </a:rPr>
              <a:t>Миссия</a:t>
            </a:r>
            <a:endParaRPr lang="en-US" altLang="ru-RU" sz="1400" b="1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gray">
          <a:xfrm>
            <a:off x="4543425" y="5025553"/>
            <a:ext cx="1712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Arial"/>
                <a:cs typeface="+mn-cs"/>
              </a:rPr>
              <a:t>Инструменты БП</a:t>
            </a:r>
            <a:endParaRPr lang="en-US" altLang="ru-RU" sz="1400" b="1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gray">
          <a:xfrm>
            <a:off x="6372225" y="5025553"/>
            <a:ext cx="1308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1400" b="1" kern="0" dirty="0" smtClean="0">
                <a:solidFill>
                  <a:srgbClr val="000000"/>
                </a:solidFill>
                <a:latin typeface="Arial"/>
                <a:cs typeface="+mn-cs"/>
              </a:rPr>
              <a:t>Системы БП</a:t>
            </a:r>
            <a:endParaRPr lang="en-US" altLang="ru-RU" sz="1400" b="1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13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Механическое производство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6512310" y="1282226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Контрольно-испытательная станция (КИС)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493457" y="1282231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Сборочное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468835" y="1282227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Отдел </a:t>
            </a:r>
            <a:r>
              <a:rPr lang="ru-RU" sz="1200" kern="0" dirty="0" err="1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микротехнологий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57200" y="1282229"/>
            <a:ext cx="2016224" cy="647197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Механическое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75" y="2232720"/>
            <a:ext cx="7940347" cy="329486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72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Результат: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Повышение пропускной способности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Механического производства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на 69,3%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Повышение уровня комплектности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поставок внутренним заказчикам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(Отдел </a:t>
            </a:r>
            <a:r>
              <a:rPr lang="ru-RU" sz="1400" kern="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Микротехнологий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и Сборочное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производство)  на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58%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Переработка и запуск обновлённой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Системы планирования производства.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Организация системы учёта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эффективности лимитирующего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оборудования (ОЕЕ).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0" dirty="0">
                <a:solidFill>
                  <a:prstClr val="black"/>
                </a:solidFill>
                <a:latin typeface="Calibri"/>
                <a:cs typeface="Arial" pitchFamily="34" charset="0"/>
              </a:rPr>
              <a:t>Улучшение качества (показатель ГКО) </a:t>
            </a: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 МП до 97,2%</a:t>
            </a:r>
            <a:endParaRPr lang="ru-RU" sz="1400" kern="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20184" y="2007996"/>
            <a:ext cx="8753750" cy="10412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Логистическая система предприятия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3356" y="2430721"/>
            <a:ext cx="4128968" cy="258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68874" y="5496898"/>
            <a:ext cx="8117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1400" kern="0" dirty="0">
                <a:solidFill>
                  <a:srgbClr val="1C1C1C"/>
                </a:solidFill>
                <a:latin typeface="Arial"/>
                <a:cs typeface="+mn-cs"/>
              </a:rPr>
              <a:t>Среднее сокращение норматива на выполнение операции при организации ячеек и проведении работ по 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стандартизации – 40%.</a:t>
            </a:r>
          </a:p>
          <a:p>
            <a:pPr eaLnBrk="0" hangingPunct="0"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Экономическая </a:t>
            </a:r>
            <a:r>
              <a:rPr lang="ru-RU" altLang="ru-RU" sz="1400" kern="0" dirty="0">
                <a:solidFill>
                  <a:srgbClr val="1C1C1C"/>
                </a:solidFill>
                <a:latin typeface="Arial"/>
                <a:cs typeface="+mn-cs"/>
              </a:rPr>
              <a:t>эффективность от реализации проекта по ячейкам в 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МП – 3,6 млн. руб. при прямых затратах 10,0 тыс. руб. </a:t>
            </a:r>
            <a:r>
              <a:rPr lang="en-US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ROI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 – 35900,0%</a:t>
            </a:r>
            <a:endParaRPr lang="ru-RU" altLang="ru-RU" sz="1400" kern="0" dirty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14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Отдел </a:t>
            </a:r>
            <a:r>
              <a:rPr lang="ru-RU" sz="2800" dirty="0" err="1" smtClean="0"/>
              <a:t>Микротехнологий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6512310" y="1282226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Контрольно-испытательная станция (КИС)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493457" y="1282231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Сборочное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468835" y="1282227"/>
            <a:ext cx="2016224" cy="647197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Отдел </a:t>
            </a:r>
            <a:r>
              <a:rPr lang="ru-RU" sz="1200" kern="0" dirty="0" err="1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микротехнологий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57200" y="1282229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Механическое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8187" y="2355752"/>
            <a:ext cx="7940347" cy="273630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72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Результат: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Повышение пропускной способности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Отдела </a:t>
            </a:r>
            <a:r>
              <a:rPr lang="ru-RU" sz="1400" kern="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Микротехнологий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на 60%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Организация системы учёта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Эффективности лимитирующего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оборудования (ОЕЕ).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20184" y="2007996"/>
            <a:ext cx="8753750" cy="10412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Логистическая система предприятия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298" y="5092055"/>
            <a:ext cx="82955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Инициация проекта по организации единой ремонтной службы по оборудованию в рамках всего производственного комплекса на базе ремонтной службы Отдела </a:t>
            </a:r>
            <a:r>
              <a:rPr lang="ru-RU" altLang="ru-RU" sz="1400" kern="0" dirty="0" err="1" smtClean="0">
                <a:solidFill>
                  <a:srgbClr val="1C1C1C"/>
                </a:solidFill>
                <a:latin typeface="Arial"/>
                <a:cs typeface="+mn-cs"/>
              </a:rPr>
              <a:t>Микротехнологий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. Расчётный результат по проекту – снижение доли, с 43% до 31%, оборудования переданного на обслуживание в аутсорсинг и как следствие повышение общей эффективности ремонта оборудования и экономическая эффективность проекта. </a:t>
            </a:r>
            <a:endParaRPr lang="ru-RU" altLang="ru-RU" sz="1400" kern="0" dirty="0">
              <a:solidFill>
                <a:srgbClr val="1C1C1C"/>
              </a:solidFill>
              <a:latin typeface="Arial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0647" y="2446904"/>
            <a:ext cx="4111043" cy="255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15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Сборочное производство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6512310" y="1282226"/>
            <a:ext cx="2016224" cy="647197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Контрольно-испытательная станция (КИС)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493457" y="1282231"/>
            <a:ext cx="2016224" cy="647197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Сборочное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468835" y="1282227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Отдел </a:t>
            </a:r>
            <a:r>
              <a:rPr lang="ru-RU" sz="1200" kern="0" dirty="0" err="1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микротехнологий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57200" y="1282229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Механическое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8187" y="2355752"/>
            <a:ext cx="7940347" cy="273630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72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Результат: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Повышение пропускной способности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Сборочного производства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на 51%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Организация системы учёта эффективности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  <a:cs typeface="Arial" pitchFamily="34" charset="0"/>
              </a:rPr>
              <a:t>л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имитирующего оборудования (ОЕЕ).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В рамках проекта было подготовлено 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Утверждено распоряжениями по предприятию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10 методических пособий по всем основным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инструментам и системам РПС,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Актуализированных в соответствии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Условиями данного предприятия.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20184" y="2007996"/>
            <a:ext cx="8753750" cy="10412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Логистическая система предприятия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317" y="2491179"/>
            <a:ext cx="3968508" cy="2465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0920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1400" kern="0" dirty="0">
                <a:solidFill>
                  <a:srgbClr val="1C1C1C"/>
                </a:solidFill>
                <a:latin typeface="Arial"/>
                <a:cs typeface="+mn-cs"/>
              </a:rPr>
              <a:t>Совершенствование процесса транспортировки изделий и упаковки не требующих проверки по параметрам в КИС и СП. Совершенствование процесса передачи изделий минуя склад ОК на территории КИС после проверки по параметрам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. Экономическая эффективность проекта – 664 тыс. руб.</a:t>
            </a:r>
          </a:p>
          <a:p>
            <a:pPr eaLnBrk="0" hangingPunct="0">
              <a:defRPr/>
            </a:pPr>
            <a:r>
              <a:rPr lang="ru-RU" altLang="ru-RU" sz="1400" kern="0" dirty="0">
                <a:solidFill>
                  <a:srgbClr val="1C1C1C"/>
                </a:solidFill>
                <a:latin typeface="Arial"/>
                <a:cs typeface="+mn-cs"/>
              </a:rPr>
              <a:t>Совершенствование процесса подготовки к ремонту  стендов КИС</a:t>
            </a: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. Экономическая эффективность </a:t>
            </a:r>
          </a:p>
          <a:p>
            <a:pPr eaLnBrk="0" hangingPunct="0">
              <a:defRPr/>
            </a:pPr>
            <a:r>
              <a:rPr lang="ru-RU" altLang="ru-RU" sz="1400" kern="0" dirty="0" smtClean="0">
                <a:solidFill>
                  <a:srgbClr val="1C1C1C"/>
                </a:solidFill>
                <a:latin typeface="Arial"/>
                <a:cs typeface="+mn-cs"/>
              </a:rPr>
              <a:t>проекта – 200,0 тыс. руб.</a:t>
            </a:r>
            <a:endParaRPr lang="ru-RU" altLang="ru-RU" sz="1400" kern="0" dirty="0">
              <a:solidFill>
                <a:srgbClr val="1C1C1C"/>
              </a:solidFill>
              <a:latin typeface="Arial"/>
              <a:cs typeface="+mn-cs"/>
            </a:endParaRPr>
          </a:p>
          <a:p>
            <a:pPr eaLnBrk="0" hangingPunct="0">
              <a:defRPr/>
            </a:pPr>
            <a:endParaRPr lang="ru-RU" altLang="ru-RU" sz="1400" kern="0" dirty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16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Внутренняя логистика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6512310" y="1282226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Контрольно-испытательная станция (КИС)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493457" y="1282231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Сборочное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468835" y="1282227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Отдел </a:t>
            </a:r>
            <a:r>
              <a:rPr lang="ru-RU" sz="1200" kern="0" dirty="0" err="1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микротехнологий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57200" y="1282229"/>
            <a:ext cx="2016224" cy="647197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Механическое производство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184" y="2211526"/>
            <a:ext cx="4057954" cy="11041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72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Результат: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Изменение системы внутренней логистики.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Организация супермаркета заготовок в МП.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Инициализация развития института транспортных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рабочих в МП.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20184" y="2007996"/>
            <a:ext cx="8753750" cy="104127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Arial" pitchFamily="34" charset="0"/>
              </a:rPr>
              <a:t>Логистическая система предприятия</a:t>
            </a:r>
            <a:endParaRPr lang="ru-RU" sz="1200" kern="0" dirty="0">
              <a:solidFill>
                <a:prstClr val="black"/>
              </a:solidFill>
              <a:latin typeface="Calibri"/>
              <a:ea typeface="Tahoma" pitchFamily="34" charset="0"/>
              <a:cs typeface="Arial" pitchFamily="34" charset="0"/>
            </a:endParaRPr>
          </a:p>
        </p:txBody>
      </p:sp>
      <p:pic>
        <p:nvPicPr>
          <p:cNvPr id="2199" name="Рисунок 2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64" y="3478991"/>
            <a:ext cx="4034266" cy="2711027"/>
          </a:xfrm>
          <a:prstGeom prst="rect">
            <a:avLst/>
          </a:prstGeom>
        </p:spPr>
      </p:pic>
      <p:pic>
        <p:nvPicPr>
          <p:cNvPr id="2200" name="Рисунок 219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040" y="2355726"/>
            <a:ext cx="3976760" cy="2603452"/>
          </a:xfrm>
          <a:prstGeom prst="rect">
            <a:avLst/>
          </a:prstGeom>
        </p:spPr>
      </p:pic>
      <p:sp>
        <p:nvSpPr>
          <p:cNvPr id="2201" name="Стрелка вправо 2200"/>
          <p:cNvSpPr/>
          <p:nvPr/>
        </p:nvSpPr>
        <p:spPr>
          <a:xfrm rot="19903066">
            <a:off x="4006297" y="4283281"/>
            <a:ext cx="671667" cy="2553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C8D4E2"/>
              </a:solidFill>
            </a:endParaRPr>
          </a:p>
        </p:txBody>
      </p:sp>
      <p:pic>
        <p:nvPicPr>
          <p:cNvPr id="2202" name="Рисунок 22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3762" y="4959178"/>
            <a:ext cx="2434772" cy="189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17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1188" y="835025"/>
            <a:ext cx="3887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0825" y="1197461"/>
            <a:ext cx="3818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n-lt"/>
              </a:rPr>
              <a:t>Вершины осилит идущий…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6060" y="4581128"/>
            <a:ext cx="4153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n-lt"/>
              </a:rPr>
              <a:t>… с правильными навыками,</a:t>
            </a:r>
          </a:p>
          <a:p>
            <a:pPr eaLnBrk="1" hangingPunct="1"/>
            <a:r>
              <a:rPr lang="ru-RU" altLang="ru-RU" b="1" dirty="0">
                <a:latin typeface="+mn-lt"/>
              </a:rPr>
              <a:t>снаряжением и проводником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50825" y="5589240"/>
            <a:ext cx="67714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Адрес: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 620144, Россия, Екатеринбург, </a:t>
            </a:r>
            <a:r>
              <a:rPr lang="ru-RU" altLang="ru-RU" sz="1400" dirty="0" err="1" smtClean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ул.Айвазовского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, 53</a:t>
            </a:r>
            <a:endParaRPr lang="ru-RU" altLang="ru-RU" sz="1400" b="1" dirty="0"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eaLnBrk="1" hangingPunct="1"/>
            <a:r>
              <a:rPr lang="ru-RU" altLang="ru-RU" sz="1400" b="1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Почтовый адрес: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 620144, Екатеринбург, а/я 459</a:t>
            </a:r>
            <a:endParaRPr lang="ru-RU" altLang="ru-RU" sz="1400" b="1" dirty="0"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eaLnBrk="1" hangingPunct="1"/>
            <a:r>
              <a:rPr lang="ru-RU" altLang="ru-RU" sz="1400" b="1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Тел.: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 (343) 2222 120, 8 800 2000 915 (бесплатный звонок по России)</a:t>
            </a:r>
            <a:endParaRPr lang="ru-RU" altLang="ru-RU" sz="1400" b="1" dirty="0"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eaLnBrk="1" hangingPunct="1"/>
            <a:r>
              <a:rPr lang="ru-RU" altLang="ru-RU" sz="1400" b="1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Электронная почта: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office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@</a:t>
            </a:r>
            <a:r>
              <a:rPr lang="en-US" altLang="ru-RU" sz="1400" dirty="0" err="1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orgprom</a:t>
            </a:r>
            <a:r>
              <a:rPr lang="ru-RU" altLang="ru-RU" sz="1400" dirty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.</a:t>
            </a:r>
            <a:r>
              <a:rPr lang="en-US" altLang="ru-RU" sz="1400" dirty="0" err="1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ru</a:t>
            </a:r>
            <a:endParaRPr lang="ru-RU" altLang="ru-RU" sz="1400" dirty="0"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99460"/>
            <a:ext cx="36718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188640"/>
            <a:ext cx="90364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Контактная информация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95936" y="1628800"/>
            <a:ext cx="51480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</a:rPr>
              <a:t>www.orgprom.ru</a:t>
            </a:r>
            <a:r>
              <a:rPr lang="ru-RU" sz="1400" dirty="0">
                <a:solidFill>
                  <a:srgbClr val="000000"/>
                </a:solidFill>
              </a:rPr>
              <a:t> – главный сайт ГК «Оргпром» - </a:t>
            </a:r>
            <a:r>
              <a:rPr lang="ru-RU" sz="1400" b="1" dirty="0" smtClean="0">
                <a:solidFill>
                  <a:srgbClr val="E50938"/>
                </a:solidFill>
              </a:rPr>
              <a:t>устойчивое развитие производственных </a:t>
            </a:r>
            <a:r>
              <a:rPr lang="ru-RU" sz="1400" b="1" dirty="0">
                <a:solidFill>
                  <a:srgbClr val="E50938"/>
                </a:solidFill>
              </a:rPr>
              <a:t>систем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333399"/>
                </a:solidFill>
              </a:rPr>
              <a:t>БАРАНОВ Алексей Витальевич</a:t>
            </a:r>
            <a:r>
              <a:rPr lang="ru-RU" sz="1400" dirty="0">
                <a:solidFill>
                  <a:srgbClr val="000000"/>
                </a:solidFill>
              </a:rPr>
              <a:t>, генеральный директор – </a:t>
            </a:r>
            <a:r>
              <a:rPr lang="en-US" sz="1400" b="1" dirty="0" smtClean="0">
                <a:solidFill>
                  <a:srgbClr val="000000"/>
                </a:solidFill>
                <a:hlinkClick r:id="rId3"/>
              </a:rPr>
              <a:t>abaranov@orgprom.ru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333399"/>
                </a:solidFill>
              </a:rPr>
              <a:t>КОЛТАШОВ Станислав Николаевич</a:t>
            </a:r>
            <a:r>
              <a:rPr lang="ru-RU" sz="1400" dirty="0" smtClean="0">
                <a:solidFill>
                  <a:srgbClr val="000000"/>
                </a:solidFill>
              </a:rPr>
              <a:t>, исполнительный директор –</a:t>
            </a:r>
            <a:r>
              <a:rPr lang="en-US" sz="1400" b="1" dirty="0" smtClean="0">
                <a:solidFill>
                  <a:srgbClr val="000000"/>
                </a:solidFill>
                <a:hlinkClick r:id="rId3"/>
              </a:rPr>
              <a:t>ksn@orgprom.ru</a:t>
            </a:r>
            <a:endParaRPr lang="ru-RU" sz="1400" b="1" dirty="0">
              <a:solidFill>
                <a:srgbClr val="00000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05603126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ПРОИЗВОДСТВЕННАЯ СИСТЕМА</a:t>
            </a:r>
            <a:endParaRPr lang="ru-RU" sz="3600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3550253">
            <a:off x="2307997" y="722894"/>
            <a:ext cx="5324051" cy="5118021"/>
            <a:chOff x="1328" y="629"/>
            <a:chExt cx="2989" cy="2711"/>
          </a:xfrm>
        </p:grpSpPr>
        <p:sp>
          <p:nvSpPr>
            <p:cNvPr id="5" name="Oval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2028" y="648"/>
              <a:ext cx="1589" cy="15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5E3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 defTabSz="933450"/>
              <a:endParaRPr lang="en-US" sz="160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6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328" y="1809"/>
              <a:ext cx="1590" cy="15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5E3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 defTabSz="933450"/>
              <a:endParaRPr lang="en-US" sz="160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727" y="1809"/>
              <a:ext cx="1590" cy="15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5E3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 defTabSz="933450"/>
              <a:endParaRPr lang="en-US" sz="160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" name="Rectangle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052438">
              <a:off x="1320" y="2233"/>
              <a:ext cx="1439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Люди</a:t>
              </a:r>
            </a:p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006600"/>
                  </a:solidFill>
                </a:rPr>
                <a:t>(развитие людей  в процессе решения проблем, обучение действием) 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8052438">
              <a:off x="2906" y="2354"/>
              <a:ext cx="1391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Менеджмент</a:t>
              </a:r>
            </a:p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006600"/>
                  </a:solidFill>
                </a:rPr>
                <a:t>(улучшение </a:t>
              </a:r>
              <a:r>
                <a:rPr lang="ru-RU" sz="1600" b="1" dirty="0">
                  <a:solidFill>
                    <a:srgbClr val="006600"/>
                  </a:solidFill>
                </a:rPr>
                <a:t>системы </a:t>
              </a:r>
              <a:r>
                <a:rPr lang="ru-RU" sz="1600" b="1" dirty="0" smtClean="0">
                  <a:solidFill>
                    <a:srgbClr val="006600"/>
                  </a:solidFill>
                </a:rPr>
                <a:t>управления)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8052438">
              <a:off x="1982" y="1100"/>
              <a:ext cx="1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Процессы</a:t>
              </a:r>
            </a:p>
            <a:p>
              <a:pPr algn="ctr" defTabSz="787400">
                <a:buSzPct val="120000"/>
              </a:pPr>
              <a:r>
                <a:rPr lang="ru-RU" sz="1600" b="1" dirty="0" smtClean="0">
                  <a:solidFill>
                    <a:srgbClr val="006600"/>
                  </a:solidFill>
                </a:rPr>
                <a:t>(оптимизация</a:t>
              </a:r>
              <a:r>
                <a:rPr lang="en-US" sz="1600" b="1" dirty="0" smtClean="0">
                  <a:solidFill>
                    <a:srgbClr val="006600"/>
                  </a:solidFill>
                </a:rPr>
                <a:t> </a:t>
              </a:r>
              <a:r>
                <a:rPr lang="ru-RU" sz="1600" b="1" dirty="0" smtClean="0">
                  <a:solidFill>
                    <a:srgbClr val="006600"/>
                  </a:solidFill>
                </a:rPr>
                <a:t>процессов)</a:t>
              </a:r>
              <a:endParaRPr lang="en-US" sz="1600" b="1" dirty="0">
                <a:solidFill>
                  <a:srgbClr val="006600"/>
                </a:solidFill>
                <a:ea typeface="ＭＳ Ｐゴシック" charset="-128"/>
              </a:endParaRPr>
            </a:p>
          </p:txBody>
        </p:sp>
        <p:sp>
          <p:nvSpPr>
            <p:cNvPr id="11" name="Freeform 2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24" y="2208"/>
              <a:ext cx="194" cy="730"/>
            </a:xfrm>
            <a:custGeom>
              <a:avLst/>
              <a:gdLst>
                <a:gd name="T0" fmla="*/ 17 w 222"/>
                <a:gd name="T1" fmla="*/ 0 h 834"/>
                <a:gd name="T2" fmla="*/ 13 w 222"/>
                <a:gd name="T3" fmla="*/ 7 h 834"/>
                <a:gd name="T4" fmla="*/ 11 w 222"/>
                <a:gd name="T5" fmla="*/ 12 h 834"/>
                <a:gd name="T6" fmla="*/ 8 w 222"/>
                <a:gd name="T7" fmla="*/ 21 h 834"/>
                <a:gd name="T8" fmla="*/ 5 w 222"/>
                <a:gd name="T9" fmla="*/ 29 h 834"/>
                <a:gd name="T10" fmla="*/ 3 w 222"/>
                <a:gd name="T11" fmla="*/ 38 h 834"/>
                <a:gd name="T12" fmla="*/ 3 w 222"/>
                <a:gd name="T13" fmla="*/ 46 h 834"/>
                <a:gd name="T14" fmla="*/ 3 w 222"/>
                <a:gd name="T15" fmla="*/ 56 h 834"/>
                <a:gd name="T16" fmla="*/ 0 w 222"/>
                <a:gd name="T17" fmla="*/ 66 h 834"/>
                <a:gd name="T18" fmla="*/ 3 w 222"/>
                <a:gd name="T19" fmla="*/ 78 h 834"/>
                <a:gd name="T20" fmla="*/ 3 w 222"/>
                <a:gd name="T21" fmla="*/ 88 h 834"/>
                <a:gd name="T22" fmla="*/ 5 w 222"/>
                <a:gd name="T23" fmla="*/ 102 h 834"/>
                <a:gd name="T24" fmla="*/ 9 w 222"/>
                <a:gd name="T25" fmla="*/ 113 h 834"/>
                <a:gd name="T26" fmla="*/ 13 w 222"/>
                <a:gd name="T27" fmla="*/ 120 h 834"/>
                <a:gd name="T28" fmla="*/ 17 w 222"/>
                <a:gd name="T29" fmla="*/ 130 h 834"/>
                <a:gd name="T30" fmla="*/ 23 w 222"/>
                <a:gd name="T31" fmla="*/ 118 h 834"/>
                <a:gd name="T32" fmla="*/ 28 w 222"/>
                <a:gd name="T33" fmla="*/ 103 h 834"/>
                <a:gd name="T34" fmla="*/ 31 w 222"/>
                <a:gd name="T35" fmla="*/ 89 h 834"/>
                <a:gd name="T36" fmla="*/ 34 w 222"/>
                <a:gd name="T37" fmla="*/ 74 h 834"/>
                <a:gd name="T38" fmla="*/ 34 w 222"/>
                <a:gd name="T39" fmla="*/ 60 h 834"/>
                <a:gd name="T40" fmla="*/ 34 w 222"/>
                <a:gd name="T41" fmla="*/ 53 h 834"/>
                <a:gd name="T42" fmla="*/ 31 w 222"/>
                <a:gd name="T43" fmla="*/ 40 h 834"/>
                <a:gd name="T44" fmla="*/ 28 w 222"/>
                <a:gd name="T45" fmla="*/ 27 h 834"/>
                <a:gd name="T46" fmla="*/ 25 w 222"/>
                <a:gd name="T47" fmla="*/ 18 h 834"/>
                <a:gd name="T48" fmla="*/ 21 w 222"/>
                <a:gd name="T49" fmla="*/ 8 h 834"/>
                <a:gd name="T50" fmla="*/ 17 w 222"/>
                <a:gd name="T51" fmla="*/ 0 h 8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834"/>
                <a:gd name="T80" fmla="*/ 222 w 222"/>
                <a:gd name="T81" fmla="*/ 834 h 8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834">
                  <a:moveTo>
                    <a:pt x="111" y="0"/>
                  </a:moveTo>
                  <a:lnTo>
                    <a:pt x="90" y="42"/>
                  </a:lnTo>
                  <a:lnTo>
                    <a:pt x="74" y="78"/>
                  </a:lnTo>
                  <a:lnTo>
                    <a:pt x="51" y="133"/>
                  </a:lnTo>
                  <a:lnTo>
                    <a:pt x="33" y="185"/>
                  </a:lnTo>
                  <a:lnTo>
                    <a:pt x="21" y="243"/>
                  </a:lnTo>
                  <a:lnTo>
                    <a:pt x="12" y="296"/>
                  </a:lnTo>
                  <a:lnTo>
                    <a:pt x="3" y="360"/>
                  </a:lnTo>
                  <a:lnTo>
                    <a:pt x="0" y="423"/>
                  </a:lnTo>
                  <a:lnTo>
                    <a:pt x="8" y="509"/>
                  </a:lnTo>
                  <a:lnTo>
                    <a:pt x="15" y="562"/>
                  </a:lnTo>
                  <a:lnTo>
                    <a:pt x="36" y="653"/>
                  </a:lnTo>
                  <a:lnTo>
                    <a:pt x="63" y="728"/>
                  </a:lnTo>
                  <a:lnTo>
                    <a:pt x="84" y="776"/>
                  </a:lnTo>
                  <a:lnTo>
                    <a:pt x="114" y="834"/>
                  </a:lnTo>
                  <a:lnTo>
                    <a:pt x="150" y="765"/>
                  </a:lnTo>
                  <a:lnTo>
                    <a:pt x="186" y="668"/>
                  </a:lnTo>
                  <a:lnTo>
                    <a:pt x="207" y="583"/>
                  </a:lnTo>
                  <a:lnTo>
                    <a:pt x="219" y="477"/>
                  </a:lnTo>
                  <a:lnTo>
                    <a:pt x="222" y="393"/>
                  </a:lnTo>
                  <a:lnTo>
                    <a:pt x="219" y="335"/>
                  </a:lnTo>
                  <a:lnTo>
                    <a:pt x="207" y="251"/>
                  </a:lnTo>
                  <a:lnTo>
                    <a:pt x="186" y="169"/>
                  </a:lnTo>
                  <a:lnTo>
                    <a:pt x="165" y="115"/>
                  </a:lnTo>
                  <a:lnTo>
                    <a:pt x="138" y="45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5E3A1"/>
            </a:solidFill>
            <a:ln w="28575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841" y="1809"/>
              <a:ext cx="665" cy="371"/>
            </a:xfrm>
            <a:custGeom>
              <a:avLst/>
              <a:gdLst>
                <a:gd name="T0" fmla="*/ 0 w 760"/>
                <a:gd name="T1" fmla="*/ 0 h 423"/>
                <a:gd name="T2" fmla="*/ 9 w 760"/>
                <a:gd name="T3" fmla="*/ 0 h 423"/>
                <a:gd name="T4" fmla="*/ 18 w 760"/>
                <a:gd name="T5" fmla="*/ 4 h 423"/>
                <a:gd name="T6" fmla="*/ 29 w 760"/>
                <a:gd name="T7" fmla="*/ 4 h 423"/>
                <a:gd name="T8" fmla="*/ 40 w 760"/>
                <a:gd name="T9" fmla="*/ 7 h 423"/>
                <a:gd name="T10" fmla="*/ 49 w 760"/>
                <a:gd name="T11" fmla="*/ 10 h 423"/>
                <a:gd name="T12" fmla="*/ 60 w 760"/>
                <a:gd name="T13" fmla="*/ 15 h 423"/>
                <a:gd name="T14" fmla="*/ 69 w 760"/>
                <a:gd name="T15" fmla="*/ 20 h 423"/>
                <a:gd name="T16" fmla="*/ 81 w 760"/>
                <a:gd name="T17" fmla="*/ 28 h 423"/>
                <a:gd name="T18" fmla="*/ 89 w 760"/>
                <a:gd name="T19" fmla="*/ 35 h 423"/>
                <a:gd name="T20" fmla="*/ 100 w 760"/>
                <a:gd name="T21" fmla="*/ 45 h 423"/>
                <a:gd name="T22" fmla="*/ 108 w 760"/>
                <a:gd name="T23" fmla="*/ 54 h 423"/>
                <a:gd name="T24" fmla="*/ 117 w 760"/>
                <a:gd name="T25" fmla="*/ 67 h 423"/>
                <a:gd name="T26" fmla="*/ 108 w 760"/>
                <a:gd name="T27" fmla="*/ 67 h 423"/>
                <a:gd name="T28" fmla="*/ 95 w 760"/>
                <a:gd name="T29" fmla="*/ 66 h 423"/>
                <a:gd name="T30" fmla="*/ 83 w 760"/>
                <a:gd name="T31" fmla="*/ 63 h 423"/>
                <a:gd name="T32" fmla="*/ 71 w 760"/>
                <a:gd name="T33" fmla="*/ 58 h 423"/>
                <a:gd name="T34" fmla="*/ 62 w 760"/>
                <a:gd name="T35" fmla="*/ 54 h 423"/>
                <a:gd name="T36" fmla="*/ 52 w 760"/>
                <a:gd name="T37" fmla="*/ 50 h 423"/>
                <a:gd name="T38" fmla="*/ 41 w 760"/>
                <a:gd name="T39" fmla="*/ 44 h 423"/>
                <a:gd name="T40" fmla="*/ 34 w 760"/>
                <a:gd name="T41" fmla="*/ 38 h 423"/>
                <a:gd name="T42" fmla="*/ 25 w 760"/>
                <a:gd name="T43" fmla="*/ 31 h 423"/>
                <a:gd name="T44" fmla="*/ 18 w 760"/>
                <a:gd name="T45" fmla="*/ 24 h 423"/>
                <a:gd name="T46" fmla="*/ 12 w 760"/>
                <a:gd name="T47" fmla="*/ 18 h 423"/>
                <a:gd name="T48" fmla="*/ 7 w 760"/>
                <a:gd name="T49" fmla="*/ 11 h 423"/>
                <a:gd name="T50" fmla="*/ 4 w 760"/>
                <a:gd name="T51" fmla="*/ 5 h 423"/>
                <a:gd name="T52" fmla="*/ 0 w 760"/>
                <a:gd name="T53" fmla="*/ 0 h 4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0"/>
                <a:gd name="T82" fmla="*/ 0 h 423"/>
                <a:gd name="T83" fmla="*/ 760 w 760"/>
                <a:gd name="T84" fmla="*/ 423 h 4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0" h="423">
                  <a:moveTo>
                    <a:pt x="0" y="0"/>
                  </a:moveTo>
                  <a:lnTo>
                    <a:pt x="52" y="0"/>
                  </a:lnTo>
                  <a:lnTo>
                    <a:pt x="118" y="9"/>
                  </a:lnTo>
                  <a:lnTo>
                    <a:pt x="186" y="24"/>
                  </a:lnTo>
                  <a:lnTo>
                    <a:pt x="253" y="42"/>
                  </a:lnTo>
                  <a:lnTo>
                    <a:pt x="315" y="63"/>
                  </a:lnTo>
                  <a:lnTo>
                    <a:pt x="388" y="93"/>
                  </a:lnTo>
                  <a:lnTo>
                    <a:pt x="448" y="126"/>
                  </a:lnTo>
                  <a:lnTo>
                    <a:pt x="523" y="174"/>
                  </a:lnTo>
                  <a:lnTo>
                    <a:pt x="577" y="219"/>
                  </a:lnTo>
                  <a:lnTo>
                    <a:pt x="640" y="279"/>
                  </a:lnTo>
                  <a:lnTo>
                    <a:pt x="696" y="339"/>
                  </a:lnTo>
                  <a:lnTo>
                    <a:pt x="760" y="423"/>
                  </a:lnTo>
                  <a:lnTo>
                    <a:pt x="694" y="420"/>
                  </a:lnTo>
                  <a:lnTo>
                    <a:pt x="610" y="410"/>
                  </a:lnTo>
                  <a:lnTo>
                    <a:pt x="532" y="393"/>
                  </a:lnTo>
                  <a:lnTo>
                    <a:pt x="451" y="366"/>
                  </a:lnTo>
                  <a:lnTo>
                    <a:pt x="397" y="342"/>
                  </a:lnTo>
                  <a:lnTo>
                    <a:pt x="330" y="311"/>
                  </a:lnTo>
                  <a:lnTo>
                    <a:pt x="271" y="275"/>
                  </a:lnTo>
                  <a:lnTo>
                    <a:pt x="214" y="237"/>
                  </a:lnTo>
                  <a:lnTo>
                    <a:pt x="163" y="192"/>
                  </a:lnTo>
                  <a:lnTo>
                    <a:pt x="112" y="147"/>
                  </a:lnTo>
                  <a:lnTo>
                    <a:pt x="79" y="111"/>
                  </a:lnTo>
                  <a:lnTo>
                    <a:pt x="43" y="66"/>
                  </a:lnTo>
                  <a:lnTo>
                    <a:pt x="2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A1"/>
            </a:solidFill>
            <a:ln w="28575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145" y="1809"/>
              <a:ext cx="658" cy="368"/>
            </a:xfrm>
            <a:custGeom>
              <a:avLst/>
              <a:gdLst>
                <a:gd name="T0" fmla="*/ 120 w 750"/>
                <a:gd name="T1" fmla="*/ 0 h 420"/>
                <a:gd name="T2" fmla="*/ 118 w 750"/>
                <a:gd name="T3" fmla="*/ 4 h 420"/>
                <a:gd name="T4" fmla="*/ 113 w 750"/>
                <a:gd name="T5" fmla="*/ 9 h 420"/>
                <a:gd name="T6" fmla="*/ 110 w 750"/>
                <a:gd name="T7" fmla="*/ 14 h 420"/>
                <a:gd name="T8" fmla="*/ 106 w 750"/>
                <a:gd name="T9" fmla="*/ 19 h 420"/>
                <a:gd name="T10" fmla="*/ 103 w 750"/>
                <a:gd name="T11" fmla="*/ 23 h 420"/>
                <a:gd name="T12" fmla="*/ 98 w 750"/>
                <a:gd name="T13" fmla="*/ 27 h 420"/>
                <a:gd name="T14" fmla="*/ 91 w 750"/>
                <a:gd name="T15" fmla="*/ 32 h 420"/>
                <a:gd name="T16" fmla="*/ 86 w 750"/>
                <a:gd name="T17" fmla="*/ 36 h 420"/>
                <a:gd name="T18" fmla="*/ 80 w 750"/>
                <a:gd name="T19" fmla="*/ 40 h 420"/>
                <a:gd name="T20" fmla="*/ 72 w 750"/>
                <a:gd name="T21" fmla="*/ 46 h 420"/>
                <a:gd name="T22" fmla="*/ 66 w 750"/>
                <a:gd name="T23" fmla="*/ 50 h 420"/>
                <a:gd name="T24" fmla="*/ 59 w 750"/>
                <a:gd name="T25" fmla="*/ 53 h 420"/>
                <a:gd name="T26" fmla="*/ 51 w 750"/>
                <a:gd name="T27" fmla="*/ 57 h 420"/>
                <a:gd name="T28" fmla="*/ 42 w 750"/>
                <a:gd name="T29" fmla="*/ 59 h 420"/>
                <a:gd name="T30" fmla="*/ 34 w 750"/>
                <a:gd name="T31" fmla="*/ 61 h 420"/>
                <a:gd name="T32" fmla="*/ 24 w 750"/>
                <a:gd name="T33" fmla="*/ 64 h 420"/>
                <a:gd name="T34" fmla="*/ 15 w 750"/>
                <a:gd name="T35" fmla="*/ 65 h 420"/>
                <a:gd name="T36" fmla="*/ 7 w 750"/>
                <a:gd name="T37" fmla="*/ 65 h 420"/>
                <a:gd name="T38" fmla="*/ 0 w 750"/>
                <a:gd name="T39" fmla="*/ 65 h 420"/>
                <a:gd name="T40" fmla="*/ 4 w 750"/>
                <a:gd name="T41" fmla="*/ 60 h 420"/>
                <a:gd name="T42" fmla="*/ 7 w 750"/>
                <a:gd name="T43" fmla="*/ 57 h 420"/>
                <a:gd name="T44" fmla="*/ 10 w 750"/>
                <a:gd name="T45" fmla="*/ 52 h 420"/>
                <a:gd name="T46" fmla="*/ 15 w 750"/>
                <a:gd name="T47" fmla="*/ 46 h 420"/>
                <a:gd name="T48" fmla="*/ 19 w 750"/>
                <a:gd name="T49" fmla="*/ 40 h 420"/>
                <a:gd name="T50" fmla="*/ 25 w 750"/>
                <a:gd name="T51" fmla="*/ 35 h 420"/>
                <a:gd name="T52" fmla="*/ 31 w 750"/>
                <a:gd name="T53" fmla="*/ 31 h 420"/>
                <a:gd name="T54" fmla="*/ 37 w 750"/>
                <a:gd name="T55" fmla="*/ 27 h 420"/>
                <a:gd name="T56" fmla="*/ 42 w 750"/>
                <a:gd name="T57" fmla="*/ 24 h 420"/>
                <a:gd name="T58" fmla="*/ 47 w 750"/>
                <a:gd name="T59" fmla="*/ 20 h 420"/>
                <a:gd name="T60" fmla="*/ 55 w 750"/>
                <a:gd name="T61" fmla="*/ 16 h 420"/>
                <a:gd name="T62" fmla="*/ 61 w 750"/>
                <a:gd name="T63" fmla="*/ 13 h 420"/>
                <a:gd name="T64" fmla="*/ 68 w 750"/>
                <a:gd name="T65" fmla="*/ 11 h 420"/>
                <a:gd name="T66" fmla="*/ 75 w 750"/>
                <a:gd name="T67" fmla="*/ 9 h 420"/>
                <a:gd name="T68" fmla="*/ 80 w 750"/>
                <a:gd name="T69" fmla="*/ 7 h 420"/>
                <a:gd name="T70" fmla="*/ 87 w 750"/>
                <a:gd name="T71" fmla="*/ 4 h 420"/>
                <a:gd name="T72" fmla="*/ 93 w 750"/>
                <a:gd name="T73" fmla="*/ 4 h 420"/>
                <a:gd name="T74" fmla="*/ 102 w 750"/>
                <a:gd name="T75" fmla="*/ 4 h 420"/>
                <a:gd name="T76" fmla="*/ 110 w 750"/>
                <a:gd name="T77" fmla="*/ 3 h 420"/>
                <a:gd name="T78" fmla="*/ 117 w 750"/>
                <a:gd name="T79" fmla="*/ 0 h 420"/>
                <a:gd name="T80" fmla="*/ 120 w 750"/>
                <a:gd name="T81" fmla="*/ 0 h 4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50"/>
                <a:gd name="T124" fmla="*/ 0 h 420"/>
                <a:gd name="T125" fmla="*/ 750 w 750"/>
                <a:gd name="T126" fmla="*/ 420 h 4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50" h="420">
                  <a:moveTo>
                    <a:pt x="750" y="0"/>
                  </a:moveTo>
                  <a:lnTo>
                    <a:pt x="736" y="23"/>
                  </a:lnTo>
                  <a:lnTo>
                    <a:pt x="714" y="54"/>
                  </a:lnTo>
                  <a:lnTo>
                    <a:pt x="687" y="90"/>
                  </a:lnTo>
                  <a:lnTo>
                    <a:pt x="660" y="120"/>
                  </a:lnTo>
                  <a:lnTo>
                    <a:pt x="639" y="146"/>
                  </a:lnTo>
                  <a:lnTo>
                    <a:pt x="612" y="168"/>
                  </a:lnTo>
                  <a:lnTo>
                    <a:pt x="573" y="206"/>
                  </a:lnTo>
                  <a:lnTo>
                    <a:pt x="537" y="234"/>
                  </a:lnTo>
                  <a:lnTo>
                    <a:pt x="496" y="264"/>
                  </a:lnTo>
                  <a:lnTo>
                    <a:pt x="451" y="293"/>
                  </a:lnTo>
                  <a:lnTo>
                    <a:pt x="409" y="317"/>
                  </a:lnTo>
                  <a:lnTo>
                    <a:pt x="366" y="336"/>
                  </a:lnTo>
                  <a:lnTo>
                    <a:pt x="316" y="357"/>
                  </a:lnTo>
                  <a:lnTo>
                    <a:pt x="268" y="374"/>
                  </a:lnTo>
                  <a:lnTo>
                    <a:pt x="210" y="392"/>
                  </a:lnTo>
                  <a:lnTo>
                    <a:pt x="148" y="405"/>
                  </a:lnTo>
                  <a:lnTo>
                    <a:pt x="93" y="414"/>
                  </a:lnTo>
                  <a:lnTo>
                    <a:pt x="43" y="419"/>
                  </a:lnTo>
                  <a:lnTo>
                    <a:pt x="0" y="420"/>
                  </a:lnTo>
                  <a:lnTo>
                    <a:pt x="21" y="386"/>
                  </a:lnTo>
                  <a:lnTo>
                    <a:pt x="40" y="357"/>
                  </a:lnTo>
                  <a:lnTo>
                    <a:pt x="64" y="329"/>
                  </a:lnTo>
                  <a:lnTo>
                    <a:pt x="93" y="294"/>
                  </a:lnTo>
                  <a:lnTo>
                    <a:pt x="123" y="263"/>
                  </a:lnTo>
                  <a:lnTo>
                    <a:pt x="159" y="231"/>
                  </a:lnTo>
                  <a:lnTo>
                    <a:pt x="196" y="198"/>
                  </a:lnTo>
                  <a:lnTo>
                    <a:pt x="235" y="168"/>
                  </a:lnTo>
                  <a:lnTo>
                    <a:pt x="265" y="149"/>
                  </a:lnTo>
                  <a:lnTo>
                    <a:pt x="300" y="126"/>
                  </a:lnTo>
                  <a:lnTo>
                    <a:pt x="345" y="104"/>
                  </a:lnTo>
                  <a:lnTo>
                    <a:pt x="387" y="83"/>
                  </a:lnTo>
                  <a:lnTo>
                    <a:pt x="429" y="66"/>
                  </a:lnTo>
                  <a:lnTo>
                    <a:pt x="469" y="51"/>
                  </a:lnTo>
                  <a:lnTo>
                    <a:pt x="505" y="39"/>
                  </a:lnTo>
                  <a:lnTo>
                    <a:pt x="544" y="27"/>
                  </a:lnTo>
                  <a:lnTo>
                    <a:pt x="583" y="18"/>
                  </a:lnTo>
                  <a:lnTo>
                    <a:pt x="630" y="11"/>
                  </a:lnTo>
                  <a:lnTo>
                    <a:pt x="679" y="3"/>
                  </a:lnTo>
                  <a:lnTo>
                    <a:pt x="733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C5E3A1"/>
            </a:solidFill>
            <a:ln w="28575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4549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958"/>
            <a:ext cx="9144000" cy="98107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Общая схема реализации Программы РПС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07504" y="2348880"/>
            <a:ext cx="2051720" cy="338437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Согласован</a:t>
            </a:r>
          </a:p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ные</a:t>
            </a:r>
            <a:r>
              <a:rPr lang="ru-RU" sz="1200" b="1" dirty="0" smtClean="0">
                <a:solidFill>
                  <a:prstClr val="black"/>
                </a:solidFill>
              </a:rPr>
              <a:t> цели программы, сформированные цели проектов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8216" y="2334592"/>
            <a:ext cx="1537904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Всеобщая производственное обслуживание (ТРМ)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5687" y="2330598"/>
            <a:ext cx="1486881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Быстрая переналадка оборудования (</a:t>
            </a:r>
            <a:r>
              <a:rPr lang="en-US" sz="1200" b="1" dirty="0" smtClean="0">
                <a:solidFill>
                  <a:prstClr val="black"/>
                </a:solidFill>
              </a:rPr>
              <a:t>SMED</a:t>
            </a:r>
            <a:r>
              <a:rPr lang="ru-RU" sz="1200" b="1" dirty="0" smtClean="0">
                <a:solidFill>
                  <a:prstClr val="black"/>
                </a:solidFill>
              </a:rPr>
              <a:t>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6304" y="2319736"/>
            <a:ext cx="1427151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Стандартизированная работа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4387" y="2332880"/>
            <a:ext cx="1446736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Система «точно вовремя»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 (</a:t>
            </a:r>
            <a:r>
              <a:rPr lang="en-US" sz="1200" b="1" dirty="0" err="1" smtClean="0">
                <a:solidFill>
                  <a:prstClr val="black"/>
                </a:solidFill>
              </a:rPr>
              <a:t>JiT</a:t>
            </a:r>
            <a:r>
              <a:rPr lang="ru-RU" sz="1200" b="1" dirty="0" smtClean="0">
                <a:solidFill>
                  <a:prstClr val="black"/>
                </a:solidFill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</a:rPr>
              <a:t>KANBAN</a:t>
            </a:r>
            <a:r>
              <a:rPr lang="ru-RU" sz="1200" b="1" dirty="0" smtClean="0">
                <a:solidFill>
                  <a:prstClr val="black"/>
                </a:solidFill>
              </a:rPr>
              <a:t>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9640" y="1809208"/>
            <a:ext cx="6273992" cy="524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Реализация этапов программы РПС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1474" y="5704112"/>
            <a:ext cx="6273992" cy="524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Нормативно – техническая документация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55762" y="3140356"/>
            <a:ext cx="6258225" cy="8521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 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450994" y="3764260"/>
            <a:ext cx="6258225" cy="8521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46226" y="4388164"/>
            <a:ext cx="6258225" cy="8521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 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455746" y="5012068"/>
            <a:ext cx="6258225" cy="8521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 </a:t>
            </a:r>
            <a:r>
              <a:rPr lang="en-US" dirty="0" smtClean="0">
                <a:solidFill>
                  <a:prstClr val="black"/>
                </a:solidFill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4411" y="2348880"/>
            <a:ext cx="1331640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Достижение целей программы. Защита программы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36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058988"/>
            <a:ext cx="7496175" cy="73025"/>
            <a:chOff x="1037" y="4177"/>
            <a:chExt cx="4722" cy="46"/>
          </a:xfrm>
        </p:grpSpPr>
        <p:sp>
          <p:nvSpPr>
            <p:cNvPr id="14375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6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7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7088" y="3787775"/>
            <a:ext cx="7496175" cy="73025"/>
            <a:chOff x="1037" y="4177"/>
            <a:chExt cx="4722" cy="46"/>
          </a:xfrm>
        </p:grpSpPr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3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4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27088" y="5588000"/>
            <a:ext cx="7496175" cy="73025"/>
            <a:chOff x="1037" y="4177"/>
            <a:chExt cx="4722" cy="46"/>
          </a:xfrm>
        </p:grpSpPr>
        <p:sp>
          <p:nvSpPr>
            <p:cNvPr id="14369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4370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</p:grp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35495" y="44450"/>
            <a:ext cx="90497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Стадии успешного </a:t>
            </a:r>
            <a:r>
              <a:rPr lang="ru-R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Лин-преобразования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(модель </a:t>
            </a:r>
            <a:r>
              <a:rPr lang="ru-R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Такмена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16200000" flipV="1">
            <a:off x="2014538" y="3992563"/>
            <a:ext cx="5305425" cy="47625"/>
            <a:chOff x="1037" y="4177"/>
            <a:chExt cx="4722" cy="46"/>
          </a:xfrm>
        </p:grpSpPr>
        <p:sp>
          <p:nvSpPr>
            <p:cNvPr id="14366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7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8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 rot="16200000" flipV="1">
            <a:off x="4391819" y="3967956"/>
            <a:ext cx="5303838" cy="47625"/>
            <a:chOff x="1037" y="4177"/>
            <a:chExt cx="4722" cy="46"/>
          </a:xfrm>
        </p:grpSpPr>
        <p:sp>
          <p:nvSpPr>
            <p:cNvPr id="14363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4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 rot="16200000" flipV="1">
            <a:off x="-288131" y="3967956"/>
            <a:ext cx="5303838" cy="47625"/>
            <a:chOff x="1037" y="4177"/>
            <a:chExt cx="4722" cy="46"/>
          </a:xfrm>
        </p:grpSpPr>
        <p:sp>
          <p:nvSpPr>
            <p:cNvPr id="14360" name="Rectangle 8"/>
            <p:cNvSpPr>
              <a:spLocks noChangeArrowheads="1"/>
            </p:cNvSpPr>
            <p:nvPr/>
          </p:nvSpPr>
          <p:spPr bwMode="auto">
            <a:xfrm>
              <a:off x="2080" y="4177"/>
              <a:ext cx="2971" cy="4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1" name="Rectangle 9"/>
            <p:cNvSpPr>
              <a:spLocks noChangeArrowheads="1"/>
            </p:cNvSpPr>
            <p:nvPr/>
          </p:nvSpPr>
          <p:spPr bwMode="auto">
            <a:xfrm>
              <a:off x="1037" y="4178"/>
              <a:ext cx="1043" cy="45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3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2" name="Rectangle 10"/>
            <p:cNvSpPr>
              <a:spLocks noChangeArrowheads="1"/>
            </p:cNvSpPr>
            <p:nvPr/>
          </p:nvSpPr>
          <p:spPr bwMode="auto">
            <a:xfrm>
              <a:off x="4853" y="4178"/>
              <a:ext cx="907" cy="4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5" name="TextBox 43"/>
          <p:cNvSpPr txBox="1">
            <a:spLocks noChangeArrowheads="1"/>
          </p:cNvSpPr>
          <p:nvPr/>
        </p:nvSpPr>
        <p:spPr bwMode="auto">
          <a:xfrm>
            <a:off x="0" y="2852738"/>
            <a:ext cx="2195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prstClr val="black"/>
                </a:solidFill>
              </a:rPr>
              <a:t>Форми-рование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4346" name="TextBox 44"/>
          <p:cNvSpPr txBox="1">
            <a:spLocks noChangeArrowheads="1"/>
          </p:cNvSpPr>
          <p:nvPr/>
        </p:nvSpPr>
        <p:spPr bwMode="auto">
          <a:xfrm>
            <a:off x="2627313" y="4724400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prstClr val="black"/>
                </a:solidFill>
              </a:rPr>
              <a:t>Шторм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4347" name="TextBox 45"/>
          <p:cNvSpPr txBox="1">
            <a:spLocks noChangeArrowheads="1"/>
          </p:cNvSpPr>
          <p:nvPr/>
        </p:nvSpPr>
        <p:spPr bwMode="auto">
          <a:xfrm>
            <a:off x="5003800" y="3068638"/>
            <a:ext cx="1944464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Приход в норму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348" name="TextBox 46"/>
          <p:cNvSpPr txBox="1">
            <a:spLocks noChangeArrowheads="1"/>
          </p:cNvSpPr>
          <p:nvPr/>
        </p:nvSpPr>
        <p:spPr bwMode="auto">
          <a:xfrm>
            <a:off x="6948264" y="1628801"/>
            <a:ext cx="2195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Производительность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349" name="Lightning Bolt 34"/>
          <p:cNvSpPr>
            <a:spLocks noChangeArrowheads="1"/>
          </p:cNvSpPr>
          <p:nvPr/>
        </p:nvSpPr>
        <p:spPr bwMode="auto">
          <a:xfrm>
            <a:off x="2700338" y="3500438"/>
            <a:ext cx="1584325" cy="1441450"/>
          </a:xfrm>
          <a:prstGeom prst="lightningBol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468313" y="4652963"/>
            <a:ext cx="1582737" cy="863600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7451725" y="476250"/>
            <a:ext cx="1296988" cy="1296988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352" name="Smiley Face 37"/>
          <p:cNvSpPr>
            <a:spLocks noChangeArrowheads="1"/>
          </p:cNvSpPr>
          <p:nvPr/>
        </p:nvSpPr>
        <p:spPr bwMode="auto">
          <a:xfrm>
            <a:off x="5435600" y="2349500"/>
            <a:ext cx="936625" cy="7921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395288" y="5775325"/>
            <a:ext cx="187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prstClr val="black"/>
                </a:solidFill>
              </a:rPr>
              <a:t>Первые 6 месяцев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2555875" y="5761038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prstClr val="black"/>
                </a:solidFill>
              </a:rPr>
              <a:t>Год 1 – 2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4859338" y="5746750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prstClr val="black"/>
                </a:solidFill>
              </a:rPr>
              <a:t>Год 3 – 4 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4356" name="TextBox 41"/>
          <p:cNvSpPr txBox="1">
            <a:spLocks noChangeArrowheads="1"/>
          </p:cNvSpPr>
          <p:nvPr/>
        </p:nvSpPr>
        <p:spPr bwMode="auto">
          <a:xfrm>
            <a:off x="7213600" y="5775325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prstClr val="black"/>
                </a:solidFill>
              </a:rPr>
              <a:t>5-й год и дальше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4357" name="Notched Right Arrow 43"/>
          <p:cNvSpPr>
            <a:spLocks noChangeArrowheads="1"/>
          </p:cNvSpPr>
          <p:nvPr/>
        </p:nvSpPr>
        <p:spPr bwMode="auto">
          <a:xfrm rot="19665444" flipV="1">
            <a:off x="533400" y="2481263"/>
            <a:ext cx="7847013" cy="779462"/>
          </a:xfrm>
          <a:prstGeom prst="notchedRightArrow">
            <a:avLst>
              <a:gd name="adj1" fmla="val 50000"/>
              <a:gd name="adj2" fmla="val 4996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14358" name="TextBox 45"/>
          <p:cNvSpPr txBox="1">
            <a:spLocks noChangeArrowheads="1"/>
          </p:cNvSpPr>
          <p:nvPr/>
        </p:nvSpPr>
        <p:spPr bwMode="auto">
          <a:xfrm rot="-2036746">
            <a:off x="3206750" y="2593975"/>
            <a:ext cx="291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Прозводительность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4409" y="792985"/>
            <a:ext cx="4463727" cy="6021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824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16913" y="6524625"/>
            <a:ext cx="827087" cy="333375"/>
          </a:xfrm>
        </p:spPr>
        <p:txBody>
          <a:bodyPr/>
          <a:lstStyle/>
          <a:p>
            <a:fld id="{0CC0563F-F218-4D8C-A361-85FDF4D9E0CF}" type="slidenum">
              <a:rPr lang="ru-RU" altLang="ru-RU" smtClean="0">
                <a:solidFill>
                  <a:schemeClr val="tx1"/>
                </a:solidFill>
              </a:rPr>
              <a:pPr/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-99391"/>
          <a:ext cx="91440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0" y="5968840"/>
          <a:ext cx="9144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9213" y="765175"/>
          <a:ext cx="903763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853"/>
                <a:gridCol w="3105140"/>
                <a:gridCol w="2008074"/>
                <a:gridCol w="1440342"/>
                <a:gridCol w="1274229"/>
              </a:tblGrid>
              <a:tr h="355013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Время от запуска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6 месяцев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1-2й год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3-4й год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5+ лет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</a:tr>
              <a:tr h="62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cs typeface="Arial" pitchFamily="34" charset="0"/>
                        </a:rPr>
                        <a:t>Управление программой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Диагностика -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&gt;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Статус программы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Цели и проект программы, Устав программы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Управляющий  комитет,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Лин-офис (34!)</a:t>
                      </a:r>
                    </a:p>
                  </a:txBody>
                  <a:tcPr marL="91452" marR="91452"/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Регулярная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абота УК, МФК, РГ, Проектного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офиса.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Аудит ПС, Бережливые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команды, Совещания на площадках.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Преобразование менеджеров в лидеров и наставников.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266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 Narrow" pitchFamily="34" charset="0"/>
                          <a:cs typeface="Arial" pitchFamily="34" charset="0"/>
                        </a:rPr>
                        <a:t>Обучение</a:t>
                      </a:r>
                      <a:endParaRPr lang="ru-RU" sz="15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ысшего руководства, 100% руководителей в пилотном сегменте, 100%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экспертов межфункциональной команды проекта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руководителей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технологов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ведущих спец-тов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персонала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Топ-менеджмент ключ.поставщиков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Команды экспе-ртов у ключ. поставщиков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</a:tr>
              <a:tr h="54535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 Narrow" pitchFamily="34" charset="0"/>
                          <a:cs typeface="Arial" pitchFamily="34" charset="0"/>
                        </a:rPr>
                        <a:t>Проекты </a:t>
                      </a:r>
                      <a:r>
                        <a:rPr lang="ru-RU" sz="1400" dirty="0" smtClean="0">
                          <a:latin typeface="Arial Narrow" pitchFamily="34" charset="0"/>
                          <a:cs typeface="Arial" pitchFamily="34" charset="0"/>
                        </a:rPr>
                        <a:t>эф-фективности</a:t>
                      </a:r>
                      <a:endParaRPr lang="ru-RU" sz="15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Картирование потока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СПЦ и серия ШП - в пилотном сегменте и по узким местам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Минимум 1 проект – у всех охваченных обучением  (все производствах, в МТС, в офисе.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Минимум 1 проект – у всех охваченных обучением (в тч ОКБ,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HR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, финансисты, …)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Ежеквартально в каждом подразделении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</a:tr>
              <a:tr h="151154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 Narrow" pitchFamily="34" charset="0"/>
                          <a:cs typeface="Arial" pitchFamily="34" charset="0"/>
                        </a:rPr>
                        <a:t>Вовлечение и охват</a:t>
                      </a:r>
                      <a:endParaRPr lang="ru-RU" sz="15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Разработка  и запуск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Декларация о ПС, Кодекс корпоративной этики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Программа массовой информационной поддержки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Целевая модель мотивации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Адаптированная многоуровневая учебная  программы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Система предложений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На всех основных процессах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Развертывание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политики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Комплекты карт ПСПЦ текущие-будущие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А3-управление, 5С и система предложений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Реинжиниринг мотивации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Программа пропаганды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подразделений.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Запуск программ у ключ. поставщиков 1го уровня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персонала,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  ключевых поставщиков 1го уровня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/>
                </a:tc>
              </a:tr>
              <a:tr h="1153792"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latin typeface="Arial Narrow" pitchFamily="34" charset="0"/>
                          <a:cs typeface="Arial" pitchFamily="34" charset="0"/>
                        </a:rPr>
                        <a:t>Результаты</a:t>
                      </a:r>
                      <a:endParaRPr lang="ru-RU" sz="1600" b="1" i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52" marR="9145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В пилотном сегменте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Развертывание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основ бизнеса и прорывного видения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А3-управление, 5С и система предложений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Менеджмент и ведущие специалисты обучены по РПС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Измеримое повышение эффективности</a:t>
                      </a:r>
                    </a:p>
                  </a:txBody>
                  <a:tcPr marL="91452" marR="9145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Реализация будущего состояния потоков СПЦ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Окупаемость затрат на программу.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Достижение первичных целевых показателей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стандартизация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Многократная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купаемость затрат.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Достижение актуализированных целей по росту эффективности</a:t>
                      </a:r>
                    </a:p>
                  </a:txBody>
                  <a:tcPr marL="91452" marR="9145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В топ-10 по уровню производительности труда в мировой аэрокосмической отрасли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2" marR="9145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Управляющая кнопка: в начало 8">
            <a:hlinkClick r:id="rId12" action="ppaction://hlinksldjump" highlightClick="1"/>
          </p:cNvPr>
          <p:cNvSpPr/>
          <p:nvPr/>
        </p:nvSpPr>
        <p:spPr>
          <a:xfrm>
            <a:off x="8891588" y="116632"/>
            <a:ext cx="216916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36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053855" y="149605"/>
            <a:ext cx="6838996" cy="96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>
                <a:solidFill>
                  <a:srgbClr val="C00000"/>
                </a:solidFill>
                <a:latin typeface="Candara" panose="020E0502030303020204" pitchFamily="34" charset="0"/>
                <a:ea typeface="Adobe Gothic Std B" panose="020B0800000000000000" pitchFamily="34" charset="-128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altLang="ru-RU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условия успеха</a:t>
            </a:r>
            <a:endParaRPr lang="ru-RU" altLang="ru-RU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4483" y="1405792"/>
            <a:ext cx="8633654" cy="878852"/>
            <a:chOff x="234483" y="1405792"/>
            <a:chExt cx="8633654" cy="878852"/>
          </a:xfrm>
        </p:grpSpPr>
        <p:sp>
          <p:nvSpPr>
            <p:cNvPr id="14339" name="TextBox 12"/>
            <p:cNvSpPr txBox="1">
              <a:spLocks noChangeArrowheads="1"/>
            </p:cNvSpPr>
            <p:nvPr/>
          </p:nvSpPr>
          <p:spPr bwMode="auto">
            <a:xfrm>
              <a:off x="1873228" y="1583608"/>
              <a:ext cx="69949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>
                <a:spcAft>
                  <a:spcPts val="2400"/>
                </a:spcAft>
              </a:pP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Ориентация на </a:t>
              </a: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разделяемые истинные ценности и цели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, на основе эффективного развертывания политики</a:t>
              </a:r>
            </a:p>
          </p:txBody>
        </p:sp>
        <p:pic>
          <p:nvPicPr>
            <p:cNvPr id="14342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83" y="1405792"/>
              <a:ext cx="1638745" cy="87885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18367" y="2229471"/>
            <a:ext cx="8649770" cy="1110117"/>
            <a:chOff x="218367" y="2229471"/>
            <a:chExt cx="8649770" cy="1110117"/>
          </a:xfrm>
        </p:grpSpPr>
        <p:pic>
          <p:nvPicPr>
            <p:cNvPr id="14340" name="Рисунок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" b="-7"/>
            <a:stretch/>
          </p:blipFill>
          <p:spPr bwMode="auto">
            <a:xfrm>
              <a:off x="7781944" y="2229471"/>
              <a:ext cx="1086193" cy="111011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Box 20"/>
            <p:cNvSpPr txBox="1">
              <a:spLocks noChangeArrowheads="1"/>
            </p:cNvSpPr>
            <p:nvPr/>
          </p:nvSpPr>
          <p:spPr bwMode="auto">
            <a:xfrm>
              <a:off x="218367" y="2415197"/>
              <a:ext cx="754871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Вовлечение каждого участника Программы 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в систему непрерывного совершенствования через уважение к людям, обучение действием и ежедневные улучшения на рабочих местах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4551" y="4064675"/>
            <a:ext cx="8658623" cy="839691"/>
            <a:chOff x="234551" y="4064675"/>
            <a:chExt cx="8658623" cy="839691"/>
          </a:xfrm>
        </p:grpSpPr>
        <p:pic>
          <p:nvPicPr>
            <p:cNvPr id="14341" name="Рисунок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54" b="100000" l="1160" r="98376">
                          <a14:foregroundMark x1="34107" y1="30061" x2="32251" y2="27607"/>
                          <a14:foregroundMark x1="34571" y1="83436" x2="35499" y2="83436"/>
                          <a14:foregroundMark x1="47796" y1="30061" x2="45012" y2="57055"/>
                          <a14:foregroundMark x1="64965" y1="24540" x2="64501" y2="53988"/>
                          <a14:foregroundMark x1="14849" y1="52147" x2="7889" y2="64417"/>
                          <a14:foregroundMark x1="59861" y1="16564" x2="60789" y2="17791"/>
                          <a14:foregroundMark x1="61485" y1="18405" x2="63341" y2="19632"/>
                          <a14:foregroundMark x1="58237" y1="15337" x2="59165" y2="15337"/>
                          <a14:foregroundMark x1="68445" y1="25153" x2="74478" y2="31288"/>
                          <a14:foregroundMark x1="57541" y1="14110" x2="58005" y2="14724"/>
                          <a14:backgroundMark x1="68910" y1="28221" x2="69606" y2="30061"/>
                          <a14:backgroundMark x1="12297" y1="64417" x2="11833" y2="63804"/>
                          <a14:backgroundMark x1="63573" y1="19018" x2="63109" y2="15951"/>
                          <a14:backgroundMark x1="67749" y1="25767" x2="68213" y2="269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36295" y="4064675"/>
              <a:ext cx="1656879" cy="8396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Box 23"/>
            <p:cNvSpPr txBox="1">
              <a:spLocks noChangeArrowheads="1"/>
            </p:cNvSpPr>
            <p:nvPr/>
          </p:nvSpPr>
          <p:spPr bwMode="auto">
            <a:xfrm>
              <a:off x="234551" y="4222911"/>
              <a:ext cx="70017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Развитие людей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через развитие процессов  в составе проектов, сфокусированных на решение актуальных задач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5663" y="4873138"/>
            <a:ext cx="8639553" cy="867799"/>
            <a:chOff x="245663" y="4873138"/>
            <a:chExt cx="8639553" cy="867799"/>
          </a:xfrm>
        </p:grpSpPr>
        <p:pic>
          <p:nvPicPr>
            <p:cNvPr id="14344" name="Рисунок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5663" y="4873138"/>
              <a:ext cx="1511300" cy="8677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Box 24"/>
            <p:cNvSpPr txBox="1">
              <a:spLocks noChangeArrowheads="1"/>
            </p:cNvSpPr>
            <p:nvPr/>
          </p:nvSpPr>
          <p:spPr bwMode="auto">
            <a:xfrm>
              <a:off x="1756964" y="5045428"/>
              <a:ext cx="71282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Эффективные двусторонние коммуникации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на основе системы пропаганды и мониторинга хода реализации Программы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45661" y="5716024"/>
            <a:ext cx="8647704" cy="862913"/>
            <a:chOff x="245661" y="5716024"/>
            <a:chExt cx="8647704" cy="862913"/>
          </a:xfrm>
        </p:grpSpPr>
        <p:pic>
          <p:nvPicPr>
            <p:cNvPr id="14343" name="Picture 2" descr="D:\ОРГПРОМ\3_РАЗДАТКА, презентации,флаеры\Картинки, обложка\Рост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077" y="5716024"/>
              <a:ext cx="1126288" cy="8629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9" name="TextBox 25"/>
            <p:cNvSpPr txBox="1">
              <a:spLocks noChangeArrowheads="1"/>
            </p:cNvSpPr>
            <p:nvPr/>
          </p:nvSpPr>
          <p:spPr bwMode="auto">
            <a:xfrm>
              <a:off x="245661" y="5885870"/>
              <a:ext cx="75214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Формирование нового уровня трудовой и управленческой культуры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на основе последовательной реализации вышеуказанных принципов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5663" y="3241865"/>
            <a:ext cx="8639553" cy="899335"/>
            <a:chOff x="245663" y="3241865"/>
            <a:chExt cx="8639553" cy="899335"/>
          </a:xfrm>
        </p:grpSpPr>
        <p:sp>
          <p:nvSpPr>
            <p:cNvPr id="14346" name="TextBox 22"/>
            <p:cNvSpPr txBox="1">
              <a:spLocks noChangeArrowheads="1"/>
            </p:cNvSpPr>
            <p:nvPr/>
          </p:nvSpPr>
          <p:spPr bwMode="auto">
            <a:xfrm>
              <a:off x="1528546" y="3322201"/>
              <a:ext cx="735667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Лидерство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руководителей и </a:t>
              </a:r>
              <a:r>
                <a:rPr lang="ru-RU" altLang="ru-RU" sz="1400" b="1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командная работа </a:t>
              </a:r>
              <a:r>
                <a:rPr lang="ru-RU" altLang="ru-RU" sz="1400" dirty="0" err="1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межфункциональных</a:t>
              </a:r>
              <a:r>
                <a:rPr lang="ru-RU" altLang="ru-RU" sz="140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команд экспертов и линейного персонала  с единой целью - повышение эффективности бизнес процессов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663" y="3241865"/>
              <a:ext cx="1282882" cy="8993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040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226 0.89167 " pathEditMode="relative" rAng="0" ptsTypes="AA">
                                      <p:cBhvr>
                                        <p:cTn id="8" dur="12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312 0.75486 " pathEditMode="relative" rAng="0" ptsTypes="AA">
                                      <p:cBhvr>
                                        <p:cTn id="13" dur="12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371 L 0.00138 0.62639 " pathEditMode="relative" rAng="0" ptsTypes="AA">
                                      <p:cBhvr>
                                        <p:cTn id="18" dur="13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1758E-6 L 0.00087 0.5074 " pathEditMode="relative" rAng="0" ptsTypes="AA">
                                      <p:cBhvr>
                                        <p:cTn id="23" dur="13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6549E-6 L 0.00069 0.38737 " pathEditMode="relative" rAng="0" ptsTypes="AA">
                                      <p:cBhvr>
                                        <p:cTn id="28" dur="1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2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133" y="409376"/>
            <a:ext cx="7614084" cy="400050"/>
          </a:xfrm>
        </p:spPr>
        <p:txBody>
          <a:bodyPr/>
          <a:lstStyle/>
          <a:p>
            <a:pPr algn="ctr"/>
            <a:r>
              <a:rPr lang="ru-RU" altLang="ru-RU" sz="3300" dirty="0"/>
              <a:t>Эффективные решения в </a:t>
            </a:r>
            <a:r>
              <a:rPr lang="ru-RU" altLang="ru-RU" sz="3300" dirty="0" smtClean="0"/>
              <a:t>ОПК</a:t>
            </a:r>
            <a:endParaRPr lang="ru-RU" altLang="ru-RU" sz="33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35" y="6525344"/>
            <a:ext cx="1377779" cy="228600"/>
          </a:xfrm>
        </p:spPr>
        <p:txBody>
          <a:bodyPr/>
          <a:lstStyle/>
          <a:p>
            <a:r>
              <a:rPr lang="ru-RU" altLang="ru-RU" dirty="0" smtClean="0"/>
              <a:t>2013 - 2014</a:t>
            </a:r>
            <a:endParaRPr lang="en-US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8795" y="3519082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Реализация программы: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«Повышение объема выпуска </a:t>
            </a:r>
            <a:r>
              <a:rPr lang="ru-RU" sz="2200" b="1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авионики</a:t>
            </a:r>
            <a:r>
              <a:rPr lang="ru-RU" sz="2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по всей номенклатуре изделий»</a:t>
            </a:r>
            <a:endParaRPr lang="ru-RU" sz="2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282" y="6137920"/>
            <a:ext cx="5316718" cy="720080"/>
          </a:xfrm>
          <a:prstGeom prst="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61000">
                <a:sysClr val="window" lastClr="FFFFFF">
                  <a:alpha val="40000"/>
                </a:sysClr>
              </a:gs>
              <a:gs pos="95000">
                <a:sysClr val="window" lastClr="FFFFFF">
                  <a:alpha val="0"/>
                </a:sysClr>
              </a:gs>
            </a:gsLst>
            <a:lin ang="78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Приборостроение</a:t>
            </a:r>
            <a:endParaRPr lang="ru-RU" sz="1600" b="1" kern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Причина инициации проекта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844824"/>
            <a:ext cx="6912768" cy="3960440"/>
          </a:xfrm>
          <a:prstGeom prst="roundRect">
            <a:avLst/>
          </a:prstGeom>
          <a:solidFill>
            <a:sysClr val="window" lastClr="FFFFFF">
              <a:alpha val="60000"/>
            </a:sysClr>
          </a:solidFill>
          <a:ln w="28575" cap="flat" cmpd="sng" algn="ctr">
            <a:noFill/>
            <a:prstDash val="solid"/>
          </a:ln>
          <a:effectLst/>
        </p:spPr>
        <p:txBody>
          <a:bodyPr lIns="180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Проблемы предприятия: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Резкое повышение количества заказов продукции различных модификаций и вариантов исполнения, связанных как с глобальным перевооружением армии, так с множественными разработками техники ближайшего будущего, планируемой к выпуску в серийном масштабе.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Существенное увеличение планов при полной загрузке мощностей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Недостаток квалифицированных рабочих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Повышение затрат при мелкосерийном производстве</a:t>
            </a:r>
            <a:endParaRPr lang="ru-RU" kern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Сложность комплектации производства агрегатами и деталями в комплекте, покупными изделиями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8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Цели проекта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844824"/>
            <a:ext cx="6912768" cy="3960440"/>
          </a:xfrm>
          <a:prstGeom prst="roundRect">
            <a:avLst/>
          </a:prstGeom>
          <a:solidFill>
            <a:sysClr val="window" lastClr="FFFFFF">
              <a:alpha val="60000"/>
            </a:sysClr>
          </a:solidFill>
          <a:ln w="28575" cap="flat" cmpd="sng" algn="ctr">
            <a:noFill/>
            <a:prstDash val="solid"/>
          </a:ln>
          <a:effectLst/>
        </p:spPr>
        <p:txBody>
          <a:bodyPr lIns="180000" r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kern="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Основные задачи проекта, поставленные заказчиком:</a:t>
            </a:r>
            <a:endParaRPr lang="ru-RU" sz="600" kern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Повышение пропускной способности производства на 70% по всей номенклатуре выпускаемых изделий Механического производства.</a:t>
            </a:r>
            <a:endParaRPr lang="ru-RU" sz="1600" kern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Достижение уровня качества ГКО (готовность к отгрузке с первого предъявления) выпускаемой продукции 98%, с текущих 93% по деталям Механического производства.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Создание системы производства, направленной в первую очередь на реализацию концепции поставщик-заказчик.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Создание почвы для развития дальнейшей работы по ПС во всех остальных структурных подразделениях.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Всеобщее обучение персонала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4" y="6190018"/>
            <a:ext cx="1728544" cy="5219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8C5E-6FB5-4568-AE58-C32DC4E15573}" type="slidenum">
              <a:rPr lang="en-US" altLang="ru-RU" smtClean="0">
                <a:solidFill>
                  <a:srgbClr val="000000"/>
                </a:solidFill>
              </a:rPr>
              <a:pPr/>
              <a:t>9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VFuQklYU6jnjpaVqFx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g618cWFECSF6cnn5zY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PYyjsmc0itbQeHKGzl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4iMNB09U.TGbgcFNlq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5uGIc4X0qPDyIMx5px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taFQm.VEKmQl.VsU.Y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njPeJsEKmV_RHvUDL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8EvyPvlE.STbKNiSrC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vD__Eu7EC5ywIiMMbT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njj_vKkuOVabJ9UF9qg"/>
</p:tagLst>
</file>

<file path=ppt/theme/theme1.xml><?xml version="1.0" encoding="utf-8"?>
<a:theme xmlns:a="http://schemas.openxmlformats.org/drawingml/2006/main" name="Новая маска презентаций ОРГПРОМа основная">
  <a:themeElements>
    <a:clrScheme name="1_Мой шаблон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Мой шаблон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Мой шаблон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ой шаблон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ой шаблон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ой шаблон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ой шаблон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ой шаблон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ой шаблон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Мой шаблон 1">
  <a:themeElements>
    <a:clrScheme name="2_Мой шаблон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Мой шаблон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Мой шаблон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ой шаблон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ой шаблон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ой шаблон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ой шаблон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ой шаблон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ой шаблон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Eras Demi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маска презентаций ОРГПРОМа основная</Template>
  <TotalTime>2561</TotalTime>
  <Words>1303</Words>
  <Application>Microsoft Office PowerPoint</Application>
  <PresentationFormat>Экран (4:3)</PresentationFormat>
  <Paragraphs>259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9" baseType="lpstr">
      <vt:lpstr>ＭＳ Ｐゴシック</vt:lpstr>
      <vt:lpstr>Adobe Gothic Std B</vt:lpstr>
      <vt:lpstr>Arial</vt:lpstr>
      <vt:lpstr>Arial Black</vt:lpstr>
      <vt:lpstr>Arial Narrow</vt:lpstr>
      <vt:lpstr>Calibri</vt:lpstr>
      <vt:lpstr>Comic Sans MS</vt:lpstr>
      <vt:lpstr>Eras Bold ITC</vt:lpstr>
      <vt:lpstr>Eras Demi ITC</vt:lpstr>
      <vt:lpstr>Franklin Gothic Heavy</vt:lpstr>
      <vt:lpstr>Lucida Sans Unicode</vt:lpstr>
      <vt:lpstr>Segoe UI Black</vt:lpstr>
      <vt:lpstr>Tahoma</vt:lpstr>
      <vt:lpstr>Times New Roman</vt:lpstr>
      <vt:lpstr>Verdana</vt:lpstr>
      <vt:lpstr>Wingdings</vt:lpstr>
      <vt:lpstr>Новая маска презентаций ОРГПРОМа основная</vt:lpstr>
      <vt:lpstr>2_Мой шаблон 1</vt:lpstr>
      <vt:lpstr>1_Default Design</vt:lpstr>
      <vt:lpstr>Default Design</vt:lpstr>
      <vt:lpstr>Visio</vt:lpstr>
      <vt:lpstr>Презентация PowerPoint</vt:lpstr>
      <vt:lpstr>ПРОИЗВОДСТВЕННАЯ СИСТЕМА</vt:lpstr>
      <vt:lpstr>Общая схема реализации Программы РПС</vt:lpstr>
      <vt:lpstr>Презентация PowerPoint</vt:lpstr>
      <vt:lpstr>Презентация PowerPoint</vt:lpstr>
      <vt:lpstr>Презентация PowerPoint</vt:lpstr>
      <vt:lpstr>Эффективные решения в ОПК</vt:lpstr>
      <vt:lpstr>Причина инициации проекта</vt:lpstr>
      <vt:lpstr>Цели проекта</vt:lpstr>
      <vt:lpstr>Дорожная карта проекта</vt:lpstr>
      <vt:lpstr>Учебный курс</vt:lpstr>
      <vt:lpstr>Программа РПС</vt:lpstr>
      <vt:lpstr>Применяемые методики</vt:lpstr>
      <vt:lpstr>Механическое производство</vt:lpstr>
      <vt:lpstr>Отдел Микротехнологий</vt:lpstr>
      <vt:lpstr>Сборочное производство</vt:lpstr>
      <vt:lpstr>Внутренняя логистика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ksn</cp:lastModifiedBy>
  <cp:revision>169</cp:revision>
  <cp:lastPrinted>1601-01-01T00:00:00Z</cp:lastPrinted>
  <dcterms:created xsi:type="dcterms:W3CDTF">2010-09-24T14:33:10Z</dcterms:created>
  <dcterms:modified xsi:type="dcterms:W3CDTF">2016-04-20T07:09:52Z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