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  <p:sldMasterId id="2147483674" r:id="rId2"/>
    <p:sldMasterId id="2147483677" r:id="rId3"/>
  </p:sldMasterIdLst>
  <p:notesMasterIdLst>
    <p:notesMasterId r:id="rId18"/>
  </p:notesMasterIdLst>
  <p:handoutMasterIdLst>
    <p:handoutMasterId r:id="rId19"/>
  </p:handoutMasterIdLst>
  <p:sldIdLst>
    <p:sldId id="257" r:id="rId4"/>
    <p:sldId id="267" r:id="rId5"/>
    <p:sldId id="266" r:id="rId6"/>
    <p:sldId id="271" r:id="rId7"/>
    <p:sldId id="272" r:id="rId8"/>
    <p:sldId id="259" r:id="rId9"/>
    <p:sldId id="258" r:id="rId10"/>
    <p:sldId id="260" r:id="rId11"/>
    <p:sldId id="261" r:id="rId12"/>
    <p:sldId id="264" r:id="rId13"/>
    <p:sldId id="269" r:id="rId14"/>
    <p:sldId id="270" r:id="rId15"/>
    <p:sldId id="268" r:id="rId16"/>
    <p:sldId id="273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787" autoAdjust="0"/>
    <p:restoredTop sz="94660"/>
  </p:normalViewPr>
  <p:slideViewPr>
    <p:cSldViewPr>
      <p:cViewPr varScale="1">
        <p:scale>
          <a:sx n="115" d="100"/>
          <a:sy n="115" d="100"/>
        </p:scale>
        <p:origin x="-114" y="-4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95F12C9-A06F-4AF6-AC17-0397B2D77EEB}" type="datetimeFigureOut">
              <a:rPr lang="ru-RU"/>
              <a:pPr/>
              <a:t>21.04.2016</a:t>
            </a:fld>
            <a:endParaRPr lang="ru-RU"/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33E12CD-F206-4516-91B9-BD24133DC7FB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138CDEC-7EE2-4F54-A620-2194DB67805C}" type="datetimeFigureOut">
              <a:rPr lang="en-US"/>
              <a:pPr>
                <a:defRPr/>
              </a:pPr>
              <a:t>4/21/2016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99693E4-694F-4189-80C9-D0BE9FC6C1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8435" name="Header Placeholder 3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mtClean="0"/>
          </a:p>
        </p:txBody>
      </p:sp>
      <p:sp>
        <p:nvSpPr>
          <p:cNvPr id="18436" name="Date Placeholder 4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F705047-9C3F-4AD3-85C8-0FAF2C7F8542}" type="datetime8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4/21/2016 10:24 AM</a:t>
            </a:fld>
            <a:endParaRPr lang="en-US"/>
          </a:p>
        </p:txBody>
      </p:sp>
      <p:sp>
        <p:nvSpPr>
          <p:cNvPr id="18437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6172200" cy="457200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00" smtClean="0">
                <a:solidFill>
                  <a:srgbClr val="000000"/>
                </a:solidFill>
              </a:rPr>
              <a:t>© Корпорация Майкрософт (Microsoft Corporation), 2007. Все права защищены. Microsoft, Windows, Windows Vista и другие названия продуктов являются или могут являться зарегистрированными товарными знаками и/или товарными знаками в США и/или других странах.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00" smtClean="0">
                <a:solidFill>
                  <a:srgbClr val="000000"/>
                </a:solidFill>
              </a:rPr>
              <a:t>Информация приведена в этом документе только в демонстрационных целях и не отражает точку зрения представителей корпорации Майкрософт на момент составления данной презентации.  Поскольку корпорация Майкрософт вынуждена учитывать меняющиеся рыночные условия, она не гарантирует точность информации, указанной после составления этой презентации, а также не берет на себя подобной обязанности.  </a:t>
            </a:r>
            <a:br>
              <a:rPr lang="en-US" sz="500" smtClean="0">
                <a:solidFill>
                  <a:srgbClr val="000000"/>
                </a:solidFill>
              </a:rPr>
            </a:br>
            <a:r>
              <a:rPr lang="en-US" sz="500" smtClean="0">
                <a:solidFill>
                  <a:srgbClr val="000000"/>
                </a:solidFill>
              </a:rPr>
              <a:t>КОРПОРАЦИЯ МАЙКРОСОФТ НЕ ДАЕТ НИКАКИХ ЯВНЫХ, ПОДРАЗУМЕВАЕМЫХ ИЛИ ЗАКРЕПЛЕННЫХ ЗАКОНОДАТЕЛЬСТВОМ ГАРАНТИЙ В ОТНОШЕНИИ СВЕДЕНИЙ ИЗ ЭТОЙ ПРЕЗЕНТАЦИИ.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500" smtClean="0"/>
          </a:p>
        </p:txBody>
      </p:sp>
      <p:sp>
        <p:nvSpPr>
          <p:cNvPr id="18438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6172200" y="8685213"/>
            <a:ext cx="684213" cy="457200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4576707-4135-4D6D-9E4E-2EB7FCF5EE4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z="1800" smtClean="0"/>
              <a:t>Отсюда главные проблемы системы среднего профессионально образования: низкая престижность обучения (27%) и слабый контингент учащихся (23</a:t>
            </a:r>
            <a:r>
              <a:rPr lang="ru-RU" smtClean="0"/>
              <a:t>%).</a:t>
            </a:r>
          </a:p>
        </p:txBody>
      </p:sp>
      <p:sp>
        <p:nvSpPr>
          <p:cNvPr id="18435" name="Header Placeholder 3"/>
          <p:cNvSpPr txBox="1">
            <a:spLocks noGrp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ru-RU" sz="1200">
              <a:latin typeface="+mn-lt"/>
            </a:endParaRPr>
          </a:p>
        </p:txBody>
      </p:sp>
      <p:sp>
        <p:nvSpPr>
          <p:cNvPr id="18436" name="Date Placeholder 4"/>
          <p:cNvSpPr txBox="1">
            <a:spLocks noGrp="1"/>
          </p:cNvSpPr>
          <p:nvPr/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6F705047-9C3F-4AD3-85C8-0FAF2C7F8542}" type="datetime8">
              <a:rPr lang="en-US" sz="1200">
                <a:latin typeface="+mn-lt"/>
              </a:rPr>
              <a:pPr algn="r">
                <a:defRPr/>
              </a:pPr>
              <a:t>4/21/2016 10:24 AM</a:t>
            </a:fld>
            <a:endParaRPr lang="en-US" sz="1200">
              <a:latin typeface="+mn-lt"/>
            </a:endParaRPr>
          </a:p>
        </p:txBody>
      </p:sp>
      <p:sp>
        <p:nvSpPr>
          <p:cNvPr id="18437" name="Footer Placeholder 5"/>
          <p:cNvSpPr txBox="1">
            <a:spLocks noGrp="1"/>
          </p:cNvSpPr>
          <p:nvPr/>
        </p:nvSpPr>
        <p:spPr bwMode="auto">
          <a:xfrm>
            <a:off x="0" y="8685213"/>
            <a:ext cx="61722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>
              <a:defRPr/>
            </a:pPr>
            <a:r>
              <a:rPr lang="en-US" sz="500">
                <a:solidFill>
                  <a:srgbClr val="000000"/>
                </a:solidFill>
                <a:latin typeface="+mn-lt"/>
              </a:rPr>
              <a:t>© Корпорация Майкрософт (Microsoft Corporation), 2007. Все права защищены. Microsoft, Windows, Windows Vista и другие названия продуктов являются или могут являться зарегистрированными товарными знаками и/или товарными знаками в США и/или других странах.</a:t>
            </a:r>
          </a:p>
          <a:p>
            <a:pPr>
              <a:defRPr/>
            </a:pPr>
            <a:r>
              <a:rPr lang="en-US" sz="500">
                <a:solidFill>
                  <a:srgbClr val="000000"/>
                </a:solidFill>
                <a:latin typeface="+mn-lt"/>
              </a:rPr>
              <a:t>Информация приведена в этом документе только в демонстрационных целях и не отражает точку зрения представителей корпорации Майкрософт на момент составления данной презентации.  Поскольку корпорация Майкрософт вынуждена учитывать меняющиеся рыночные условия, она не гарантирует точность информации, указанной после составления этой презентации, а также не берет на себя подобной обязанности.  </a:t>
            </a:r>
            <a:br>
              <a:rPr lang="en-US" sz="500">
                <a:solidFill>
                  <a:srgbClr val="000000"/>
                </a:solidFill>
                <a:latin typeface="+mn-lt"/>
              </a:rPr>
            </a:br>
            <a:r>
              <a:rPr lang="en-US" sz="500">
                <a:solidFill>
                  <a:srgbClr val="000000"/>
                </a:solidFill>
                <a:latin typeface="+mn-lt"/>
              </a:rPr>
              <a:t>КОРПОРАЦИЯ МАЙКРОСОФТ НЕ ДАЕТ НИКАКИХ ЯВНЫХ, ПОДРАЗУМЕВАЕМЫХ ИЛИ ЗАКРЕПЛЕННЫХ ЗАКОНОДАТЕЛЬСТВОМ ГАРАНТИЙ В ОТНОШЕНИИ СВЕДЕНИЙ ИЗ ЭТОЙ ПРЕЗЕНТАЦИИ.</a:t>
            </a:r>
          </a:p>
          <a:p>
            <a:pPr>
              <a:defRPr/>
            </a:pPr>
            <a:endParaRPr lang="en-US" sz="500">
              <a:latin typeface="+mn-lt"/>
            </a:endParaRPr>
          </a:p>
        </p:txBody>
      </p:sp>
      <p:sp>
        <p:nvSpPr>
          <p:cNvPr id="18438" name="Slide Number Placeholder 6"/>
          <p:cNvSpPr txBox="1">
            <a:spLocks noGrp="1"/>
          </p:cNvSpPr>
          <p:nvPr/>
        </p:nvSpPr>
        <p:spPr bwMode="auto">
          <a:xfrm>
            <a:off x="6172200" y="8685213"/>
            <a:ext cx="684213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17024847-7912-46A9-8C71-0EABDC69C3CE}" type="slidenum">
              <a:rPr lang="en-US" sz="1200">
                <a:latin typeface="+mn-lt"/>
              </a:rPr>
              <a:pPr algn="r">
                <a:defRPr/>
              </a:pPr>
              <a:t>4</a:t>
            </a:fld>
            <a:endParaRPr lang="en-US" sz="1200">
              <a:latin typeface="+mn-lt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z="1800" smtClean="0"/>
              <a:t>Отсюда главные проблемы системы среднего профессионально образования: низкая престижность обучения (27%) и слабый контингент учащихся (23</a:t>
            </a:r>
            <a:r>
              <a:rPr lang="ru-RU" smtClean="0"/>
              <a:t>%).</a:t>
            </a:r>
          </a:p>
        </p:txBody>
      </p:sp>
      <p:sp>
        <p:nvSpPr>
          <p:cNvPr id="18435" name="Header Placeholder 3"/>
          <p:cNvSpPr txBox="1">
            <a:spLocks noGrp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ru-RU" sz="1200">
              <a:latin typeface="+mn-lt"/>
            </a:endParaRPr>
          </a:p>
        </p:txBody>
      </p:sp>
      <p:sp>
        <p:nvSpPr>
          <p:cNvPr id="18436" name="Date Placeholder 4"/>
          <p:cNvSpPr txBox="1">
            <a:spLocks noGrp="1"/>
          </p:cNvSpPr>
          <p:nvPr/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6F705047-9C3F-4AD3-85C8-0FAF2C7F8542}" type="datetime8">
              <a:rPr lang="en-US" sz="1200">
                <a:latin typeface="+mn-lt"/>
              </a:rPr>
              <a:pPr algn="r">
                <a:defRPr/>
              </a:pPr>
              <a:t>4/21/2016 10:24 AM</a:t>
            </a:fld>
            <a:endParaRPr lang="en-US" sz="1200">
              <a:latin typeface="+mn-lt"/>
            </a:endParaRPr>
          </a:p>
        </p:txBody>
      </p:sp>
      <p:sp>
        <p:nvSpPr>
          <p:cNvPr id="18437" name="Footer Placeholder 5"/>
          <p:cNvSpPr txBox="1">
            <a:spLocks noGrp="1"/>
          </p:cNvSpPr>
          <p:nvPr/>
        </p:nvSpPr>
        <p:spPr bwMode="auto">
          <a:xfrm>
            <a:off x="0" y="8685213"/>
            <a:ext cx="61722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>
              <a:defRPr/>
            </a:pPr>
            <a:r>
              <a:rPr lang="en-US" sz="500">
                <a:solidFill>
                  <a:srgbClr val="000000"/>
                </a:solidFill>
                <a:latin typeface="+mn-lt"/>
              </a:rPr>
              <a:t>© Корпорация Майкрософт (Microsoft Corporation), 2007. Все права защищены. Microsoft, Windows, Windows Vista и другие названия продуктов являются или могут являться зарегистрированными товарными знаками и/или товарными знаками в США и/или других странах.</a:t>
            </a:r>
          </a:p>
          <a:p>
            <a:pPr>
              <a:defRPr/>
            </a:pPr>
            <a:r>
              <a:rPr lang="en-US" sz="500">
                <a:solidFill>
                  <a:srgbClr val="000000"/>
                </a:solidFill>
                <a:latin typeface="+mn-lt"/>
              </a:rPr>
              <a:t>Информация приведена в этом документе только в демонстрационных целях и не отражает точку зрения представителей корпорации Майкрософт на момент составления данной презентации.  Поскольку корпорация Майкрософт вынуждена учитывать меняющиеся рыночные условия, она не гарантирует точность информации, указанной после составления этой презентации, а также не берет на себя подобной обязанности.  </a:t>
            </a:r>
            <a:br>
              <a:rPr lang="en-US" sz="500">
                <a:solidFill>
                  <a:srgbClr val="000000"/>
                </a:solidFill>
                <a:latin typeface="+mn-lt"/>
              </a:rPr>
            </a:br>
            <a:r>
              <a:rPr lang="en-US" sz="500">
                <a:solidFill>
                  <a:srgbClr val="000000"/>
                </a:solidFill>
                <a:latin typeface="+mn-lt"/>
              </a:rPr>
              <a:t>КОРПОРАЦИЯ МАЙКРОСОФТ НЕ ДАЕТ НИКАКИХ ЯВНЫХ, ПОДРАЗУМЕВАЕМЫХ ИЛИ ЗАКРЕПЛЕННЫХ ЗАКОНОДАТЕЛЬСТВОМ ГАРАНТИЙ В ОТНОШЕНИИ СВЕДЕНИЙ ИЗ ЭТОЙ ПРЕЗЕНТАЦИИ.</a:t>
            </a:r>
          </a:p>
          <a:p>
            <a:pPr>
              <a:defRPr/>
            </a:pPr>
            <a:endParaRPr lang="en-US" sz="500">
              <a:latin typeface="+mn-lt"/>
            </a:endParaRPr>
          </a:p>
        </p:txBody>
      </p:sp>
      <p:sp>
        <p:nvSpPr>
          <p:cNvPr id="18438" name="Slide Number Placeholder 6"/>
          <p:cNvSpPr txBox="1">
            <a:spLocks noGrp="1"/>
          </p:cNvSpPr>
          <p:nvPr/>
        </p:nvSpPr>
        <p:spPr bwMode="auto">
          <a:xfrm>
            <a:off x="6172200" y="8685213"/>
            <a:ext cx="684213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4E845F3B-1ED3-4827-BAB1-89C9D538B504}" type="slidenum">
              <a:rPr lang="en-US" sz="1200">
                <a:latin typeface="+mn-lt"/>
              </a:rPr>
              <a:pPr algn="r">
                <a:defRPr/>
              </a:pPr>
              <a:t>5</a:t>
            </a:fld>
            <a:endParaRPr lang="en-US" sz="1200">
              <a:latin typeface="+mn-lt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z="1800" smtClean="0"/>
              <a:t>Отсюда главные проблемы системы среднего профессионально образования: низкая престижность обучения (27%) и слабый контингент учащихся (23</a:t>
            </a:r>
            <a:r>
              <a:rPr lang="ru-RU" smtClean="0"/>
              <a:t>%).</a:t>
            </a:r>
          </a:p>
        </p:txBody>
      </p:sp>
      <p:sp>
        <p:nvSpPr>
          <p:cNvPr id="18435" name="Header Placeholder 3"/>
          <p:cNvSpPr txBox="1">
            <a:spLocks noGrp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ru-RU" sz="1200">
              <a:latin typeface="+mn-lt"/>
            </a:endParaRPr>
          </a:p>
        </p:txBody>
      </p:sp>
      <p:sp>
        <p:nvSpPr>
          <p:cNvPr id="18436" name="Date Placeholder 4"/>
          <p:cNvSpPr txBox="1">
            <a:spLocks noGrp="1"/>
          </p:cNvSpPr>
          <p:nvPr/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6F705047-9C3F-4AD3-85C8-0FAF2C7F8542}" type="datetime8">
              <a:rPr lang="en-US" sz="1200">
                <a:latin typeface="+mn-lt"/>
              </a:rPr>
              <a:pPr algn="r">
                <a:defRPr/>
              </a:pPr>
              <a:t>4/21/2016 10:24 AM</a:t>
            </a:fld>
            <a:endParaRPr lang="en-US" sz="1200">
              <a:latin typeface="+mn-lt"/>
            </a:endParaRPr>
          </a:p>
        </p:txBody>
      </p:sp>
      <p:sp>
        <p:nvSpPr>
          <p:cNvPr id="18437" name="Footer Placeholder 5"/>
          <p:cNvSpPr txBox="1">
            <a:spLocks noGrp="1"/>
          </p:cNvSpPr>
          <p:nvPr/>
        </p:nvSpPr>
        <p:spPr bwMode="auto">
          <a:xfrm>
            <a:off x="0" y="8685213"/>
            <a:ext cx="61722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>
              <a:defRPr/>
            </a:pPr>
            <a:r>
              <a:rPr lang="en-US" sz="500">
                <a:solidFill>
                  <a:srgbClr val="000000"/>
                </a:solidFill>
                <a:latin typeface="+mn-lt"/>
              </a:rPr>
              <a:t>© Корпорация Майкрософт (Microsoft Corporation), 2007. Все права защищены. Microsoft, Windows, Windows Vista и другие названия продуктов являются или могут являться зарегистрированными товарными знаками и/или товарными знаками в США и/или других странах.</a:t>
            </a:r>
          </a:p>
          <a:p>
            <a:pPr>
              <a:defRPr/>
            </a:pPr>
            <a:r>
              <a:rPr lang="en-US" sz="500">
                <a:solidFill>
                  <a:srgbClr val="000000"/>
                </a:solidFill>
                <a:latin typeface="+mn-lt"/>
              </a:rPr>
              <a:t>Информация приведена в этом документе только в демонстрационных целях и не отражает точку зрения представителей корпорации Майкрософт на момент составления данной презентации.  Поскольку корпорация Майкрософт вынуждена учитывать меняющиеся рыночные условия, она не гарантирует точность информации, указанной после составления этой презентации, а также не берет на себя подобной обязанности.  </a:t>
            </a:r>
            <a:br>
              <a:rPr lang="en-US" sz="500">
                <a:solidFill>
                  <a:srgbClr val="000000"/>
                </a:solidFill>
                <a:latin typeface="+mn-lt"/>
              </a:rPr>
            </a:br>
            <a:r>
              <a:rPr lang="en-US" sz="500">
                <a:solidFill>
                  <a:srgbClr val="000000"/>
                </a:solidFill>
                <a:latin typeface="+mn-lt"/>
              </a:rPr>
              <a:t>КОРПОРАЦИЯ МАЙКРОСОФТ НЕ ДАЕТ НИКАКИХ ЯВНЫХ, ПОДРАЗУМЕВАЕМЫХ ИЛИ ЗАКРЕПЛЕННЫХ ЗАКОНОДАТЕЛЬСТВОМ ГАРАНТИЙ В ОТНОШЕНИИ СВЕДЕНИЙ ИЗ ЭТОЙ ПРЕЗЕНТАЦИИ.</a:t>
            </a:r>
          </a:p>
          <a:p>
            <a:pPr>
              <a:defRPr/>
            </a:pPr>
            <a:endParaRPr lang="en-US" sz="500">
              <a:latin typeface="+mn-lt"/>
            </a:endParaRPr>
          </a:p>
        </p:txBody>
      </p:sp>
      <p:sp>
        <p:nvSpPr>
          <p:cNvPr id="18438" name="Slide Number Placeholder 6"/>
          <p:cNvSpPr txBox="1">
            <a:spLocks noGrp="1"/>
          </p:cNvSpPr>
          <p:nvPr/>
        </p:nvSpPr>
        <p:spPr bwMode="auto">
          <a:xfrm>
            <a:off x="6172200" y="8685213"/>
            <a:ext cx="684213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5AB9C29C-5AD4-49CB-864F-6CDEB0517941}" type="slidenum">
              <a:rPr lang="en-US" sz="1200">
                <a:latin typeface="+mn-lt"/>
              </a:rPr>
              <a:pPr algn="r">
                <a:defRPr/>
              </a:pPr>
              <a:t>6</a:t>
            </a:fld>
            <a:endParaRPr lang="en-US" sz="1200">
              <a:latin typeface="+mn-lt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mtClean="0"/>
              <a:t>На с.д. подписаны соглашения с: …………..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8435" name="Header Placeholder 3"/>
          <p:cNvSpPr txBox="1">
            <a:spLocks noGrp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ru-RU" sz="1200">
              <a:latin typeface="+mn-lt"/>
            </a:endParaRPr>
          </a:p>
        </p:txBody>
      </p:sp>
      <p:sp>
        <p:nvSpPr>
          <p:cNvPr id="18436" name="Date Placeholder 4"/>
          <p:cNvSpPr txBox="1">
            <a:spLocks noGrp="1"/>
          </p:cNvSpPr>
          <p:nvPr/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6F705047-9C3F-4AD3-85C8-0FAF2C7F8542}" type="datetime8">
              <a:rPr lang="en-US" sz="1200">
                <a:latin typeface="+mn-lt"/>
              </a:rPr>
              <a:pPr algn="r">
                <a:defRPr/>
              </a:pPr>
              <a:t>4/21/2016 10:24 AM</a:t>
            </a:fld>
            <a:endParaRPr lang="en-US" sz="1200">
              <a:latin typeface="+mn-lt"/>
            </a:endParaRPr>
          </a:p>
        </p:txBody>
      </p:sp>
      <p:sp>
        <p:nvSpPr>
          <p:cNvPr id="18437" name="Footer Placeholder 5"/>
          <p:cNvSpPr txBox="1">
            <a:spLocks noGrp="1"/>
          </p:cNvSpPr>
          <p:nvPr/>
        </p:nvSpPr>
        <p:spPr bwMode="auto">
          <a:xfrm>
            <a:off x="0" y="8685213"/>
            <a:ext cx="61722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>
              <a:defRPr/>
            </a:pPr>
            <a:r>
              <a:rPr lang="en-US" sz="500">
                <a:solidFill>
                  <a:srgbClr val="000000"/>
                </a:solidFill>
                <a:latin typeface="+mn-lt"/>
              </a:rPr>
              <a:t>© Корпорация Майкрософт (Microsoft Corporation), 2007. Все права защищены. Microsoft, Windows, Windows Vista и другие названия продуктов являются или могут являться зарегистрированными товарными знаками и/или товарными знаками в США и/или других странах.</a:t>
            </a:r>
          </a:p>
          <a:p>
            <a:pPr>
              <a:defRPr/>
            </a:pPr>
            <a:r>
              <a:rPr lang="en-US" sz="500">
                <a:solidFill>
                  <a:srgbClr val="000000"/>
                </a:solidFill>
                <a:latin typeface="+mn-lt"/>
              </a:rPr>
              <a:t>Информация приведена в этом документе только в демонстрационных целях и не отражает точку зрения представителей корпорации Майкрософт на момент составления данной презентации.  Поскольку корпорация Майкрософт вынуждена учитывать меняющиеся рыночные условия, она не гарантирует точность информации, указанной после составления этой презентации, а также не берет на себя подобной обязанности.  </a:t>
            </a:r>
            <a:br>
              <a:rPr lang="en-US" sz="500">
                <a:solidFill>
                  <a:srgbClr val="000000"/>
                </a:solidFill>
                <a:latin typeface="+mn-lt"/>
              </a:rPr>
            </a:br>
            <a:r>
              <a:rPr lang="en-US" sz="500">
                <a:solidFill>
                  <a:srgbClr val="000000"/>
                </a:solidFill>
                <a:latin typeface="+mn-lt"/>
              </a:rPr>
              <a:t>КОРПОРАЦИЯ МАЙКРОСОФТ НЕ ДАЕТ НИКАКИХ ЯВНЫХ, ПОДРАЗУМЕВАЕМЫХ ИЛИ ЗАКРЕПЛЕННЫХ ЗАКОНОДАТЕЛЬСТВОМ ГАРАНТИЙ В ОТНОШЕНИИ СВЕДЕНИЙ ИЗ ЭТОЙ ПРЕЗЕНТАЦИИ.</a:t>
            </a:r>
          </a:p>
          <a:p>
            <a:pPr>
              <a:defRPr/>
            </a:pPr>
            <a:endParaRPr lang="en-US" sz="500">
              <a:latin typeface="+mn-lt"/>
            </a:endParaRPr>
          </a:p>
        </p:txBody>
      </p:sp>
      <p:sp>
        <p:nvSpPr>
          <p:cNvPr id="18438" name="Slide Number Placeholder 6"/>
          <p:cNvSpPr txBox="1">
            <a:spLocks noGrp="1"/>
          </p:cNvSpPr>
          <p:nvPr/>
        </p:nvSpPr>
        <p:spPr bwMode="auto">
          <a:xfrm>
            <a:off x="6172200" y="8685213"/>
            <a:ext cx="684213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5E539728-992C-4796-851D-2F90901636EF}" type="slidenum">
              <a:rPr lang="en-US" sz="1200">
                <a:latin typeface="+mn-lt"/>
              </a:rPr>
              <a:pPr algn="r">
                <a:defRPr/>
              </a:pPr>
              <a:t>13</a:t>
            </a:fld>
            <a:endParaRPr lang="en-US" sz="1200">
              <a:latin typeface="+mn-lt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z="1800" smtClean="0"/>
              <a:t>Отсюда главные проблемы системы среднего профессионально образования: низкая престижность обучения (27%) и слабый контингент учащихся (23</a:t>
            </a:r>
            <a:r>
              <a:rPr lang="ru-RU" smtClean="0"/>
              <a:t>%).</a:t>
            </a:r>
          </a:p>
        </p:txBody>
      </p:sp>
      <p:sp>
        <p:nvSpPr>
          <p:cNvPr id="18435" name="Header Placeholder 3"/>
          <p:cNvSpPr txBox="1">
            <a:spLocks noGrp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ru-RU" sz="1200">
              <a:latin typeface="+mn-lt"/>
            </a:endParaRPr>
          </a:p>
        </p:txBody>
      </p:sp>
      <p:sp>
        <p:nvSpPr>
          <p:cNvPr id="18436" name="Date Placeholder 4"/>
          <p:cNvSpPr txBox="1">
            <a:spLocks noGrp="1"/>
          </p:cNvSpPr>
          <p:nvPr/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6F705047-9C3F-4AD3-85C8-0FAF2C7F8542}" type="datetime8">
              <a:rPr lang="en-US" sz="1200">
                <a:latin typeface="+mn-lt"/>
              </a:rPr>
              <a:pPr algn="r">
                <a:defRPr/>
              </a:pPr>
              <a:t>4/21/2016 10:24 AM</a:t>
            </a:fld>
            <a:endParaRPr lang="en-US" sz="1200">
              <a:latin typeface="+mn-lt"/>
            </a:endParaRPr>
          </a:p>
        </p:txBody>
      </p:sp>
      <p:sp>
        <p:nvSpPr>
          <p:cNvPr id="18437" name="Footer Placeholder 5"/>
          <p:cNvSpPr txBox="1">
            <a:spLocks noGrp="1"/>
          </p:cNvSpPr>
          <p:nvPr/>
        </p:nvSpPr>
        <p:spPr bwMode="auto">
          <a:xfrm>
            <a:off x="0" y="8685213"/>
            <a:ext cx="61722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>
              <a:defRPr/>
            </a:pPr>
            <a:r>
              <a:rPr lang="en-US" sz="500">
                <a:solidFill>
                  <a:srgbClr val="000000"/>
                </a:solidFill>
                <a:latin typeface="+mn-lt"/>
              </a:rPr>
              <a:t>© Корпорация Майкрософт (Microsoft Corporation), 2007. Все права защищены. Microsoft, Windows, Windows Vista и другие названия продуктов являются или могут являться зарегистрированными товарными знаками и/или товарными знаками в США и/или других странах.</a:t>
            </a:r>
          </a:p>
          <a:p>
            <a:pPr>
              <a:defRPr/>
            </a:pPr>
            <a:r>
              <a:rPr lang="en-US" sz="500">
                <a:solidFill>
                  <a:srgbClr val="000000"/>
                </a:solidFill>
                <a:latin typeface="+mn-lt"/>
              </a:rPr>
              <a:t>Информация приведена в этом документе только в демонстрационных целях и не отражает точку зрения представителей корпорации Майкрософт на момент составления данной презентации.  Поскольку корпорация Майкрософт вынуждена учитывать меняющиеся рыночные условия, она не гарантирует точность информации, указанной после составления этой презентации, а также не берет на себя подобной обязанности.  </a:t>
            </a:r>
            <a:br>
              <a:rPr lang="en-US" sz="500">
                <a:solidFill>
                  <a:srgbClr val="000000"/>
                </a:solidFill>
                <a:latin typeface="+mn-lt"/>
              </a:rPr>
            </a:br>
            <a:r>
              <a:rPr lang="en-US" sz="500">
                <a:solidFill>
                  <a:srgbClr val="000000"/>
                </a:solidFill>
                <a:latin typeface="+mn-lt"/>
              </a:rPr>
              <a:t>КОРПОРАЦИЯ МАЙКРОСОФТ НЕ ДАЕТ НИКАКИХ ЯВНЫХ, ПОДРАЗУМЕВАЕМЫХ ИЛИ ЗАКРЕПЛЕННЫХ ЗАКОНОДАТЕЛЬСТВОМ ГАРАНТИЙ В ОТНОШЕНИИ СВЕДЕНИЙ ИЗ ЭТОЙ ПРЕЗЕНТАЦИИ.</a:t>
            </a:r>
          </a:p>
          <a:p>
            <a:pPr>
              <a:defRPr/>
            </a:pPr>
            <a:endParaRPr lang="en-US" sz="500">
              <a:latin typeface="+mn-lt"/>
            </a:endParaRPr>
          </a:p>
        </p:txBody>
      </p:sp>
      <p:sp>
        <p:nvSpPr>
          <p:cNvPr id="18438" name="Slide Number Placeholder 6"/>
          <p:cNvSpPr txBox="1">
            <a:spLocks noGrp="1"/>
          </p:cNvSpPr>
          <p:nvPr/>
        </p:nvSpPr>
        <p:spPr bwMode="auto">
          <a:xfrm>
            <a:off x="6172200" y="8685213"/>
            <a:ext cx="684213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36AD8CC8-6919-4A0B-942E-DD9CEB741CB6}" type="slidenum">
              <a:rPr lang="en-US" sz="1200">
                <a:latin typeface="+mn-lt"/>
              </a:rPr>
              <a:pPr algn="r">
                <a:defRPr/>
              </a:pPr>
              <a:t>14</a:t>
            </a:fld>
            <a:endParaRPr lang="en-US" sz="1200">
              <a:latin typeface="+mn-lt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Заголовок и объект">
    <p:bg bwMode="black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1pPr>
            <a:lvl2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2pPr>
            <a:lvl3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3pPr>
            <a:lvl4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4pPr>
            <a:lvl5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Заголовок и объект">
    <p:bg bwMode="black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1pPr>
            <a:lvl2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2pPr>
            <a:lvl3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3pPr>
            <a:lvl4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4pPr>
            <a:lvl5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Текст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lIns="152394" tIns="76197" rIns="152394" bIns="76197" anchor="b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722049" y="2355850"/>
            <a:ext cx="7690114" cy="1384994"/>
          </a:xfrm>
        </p:spPr>
        <p:txBody>
          <a:bodyPr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5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0066FF"/>
                    </a:gs>
                    <a:gs pos="28000">
                      <a:srgbClr val="2E59B0"/>
                    </a:gs>
                    <a:gs pos="62000">
                      <a:srgbClr val="2B395F"/>
                    </a:gs>
                    <a:gs pos="88000">
                      <a:srgbClr val="00000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noProof="0" smtClean="0"/>
              <a:t>Образец текста</a:t>
            </a:r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Заголовок, текст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5162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381000" y="1412875"/>
            <a:ext cx="4114800" cy="2135188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иаграмма 3"/>
          <p:cNvSpPr>
            <a:spLocks noGrp="1"/>
          </p:cNvSpPr>
          <p:nvPr>
            <p:ph type="chart" sz="half" idx="2"/>
          </p:nvPr>
        </p:nvSpPr>
        <p:spPr>
          <a:xfrm>
            <a:off x="4648200" y="1412875"/>
            <a:ext cx="4114800" cy="2135188"/>
          </a:xfrm>
        </p:spPr>
        <p:txBody>
          <a:bodyPr/>
          <a:lstStyle/>
          <a:p>
            <a:pPr lvl="0"/>
            <a:endParaRPr lang="ru-RU" noProof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пользуется для слайдов с кодом программного обеспеч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2117503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A1772B-CB92-48C3-97A0-833773011F3D}" type="datetimeFigureOut">
              <a:rPr lang="ru-RU"/>
              <a:pPr>
                <a:defRPr/>
              </a:pPr>
              <a:t>21.04.2016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73A8B5-5DF9-47E0-8B42-35D8AD314F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A84C9D-800D-4F62-A14B-EC5C045BC243}" type="datetimeFigureOut">
              <a:rPr lang="ru-RU"/>
              <a:pPr>
                <a:defRPr/>
              </a:pPr>
              <a:t>21.04.2016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9D95DE-B724-4518-BCD9-63C1EA5822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E97496-A209-4EB0-A8C6-95317A245A44}" type="datetimeFigureOut">
              <a:rPr lang="ru-RU"/>
              <a:pPr>
                <a:defRPr/>
              </a:pPr>
              <a:t>21.04.2016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5A5B37-3EBB-4927-B509-9F24892117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BAE073-E806-48F2-A821-18678EF0A540}" type="datetimeFigureOut">
              <a:rPr lang="ru-RU"/>
              <a:pPr>
                <a:defRPr/>
              </a:pPr>
              <a:t>21.04.2016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28D90D-873B-4D97-A409-9FD89F5D9F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585020-B641-4DDD-AF2F-3E29F3E65F2E}" type="datetimeFigureOut">
              <a:rPr lang="ru-RU"/>
              <a:pPr>
                <a:defRPr/>
              </a:pPr>
              <a:t>21.04.2016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B8D834-908C-42FD-B1C7-3C4827C64D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722049" y="2355850"/>
            <a:ext cx="7690114" cy="1384994"/>
          </a:xfrm>
        </p:spPr>
        <p:txBody>
          <a:bodyPr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5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0066FF"/>
                    </a:gs>
                    <a:gs pos="28000">
                      <a:srgbClr val="2E59B0"/>
                    </a:gs>
                    <a:gs pos="62000">
                      <a:srgbClr val="2B395F"/>
                    </a:gs>
                    <a:gs pos="88000">
                      <a:srgbClr val="00000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noProof="0" smtClean="0"/>
              <a:t>Образец текста</a:t>
            </a:r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CE63DD-5D61-4E0D-98A2-EDD3DDD31854}" type="datetimeFigureOut">
              <a:rPr lang="ru-RU"/>
              <a:pPr>
                <a:defRPr/>
              </a:pPr>
              <a:t>21.04.2016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77E47B-5BC9-41DE-9873-7404C51591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F91BFE-18E1-493A-91D4-748509D10000}" type="datetimeFigureOut">
              <a:rPr lang="ru-RU"/>
              <a:pPr>
                <a:defRPr/>
              </a:pPr>
              <a:t>21.04.2016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8E0B14-7B32-4EAF-803B-CCCDAC3666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38F209-531D-44CE-B5D1-8999A8D7BBFE}" type="datetimeFigureOut">
              <a:rPr lang="ru-RU"/>
              <a:pPr>
                <a:defRPr/>
              </a:pPr>
              <a:t>21.04.2016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A6CDDB-FBD1-47E0-9B22-7F62B7F741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B99A6A-0693-4F5C-95C8-1BD8F61955E9}" type="datetimeFigureOut">
              <a:rPr lang="ru-RU"/>
              <a:pPr>
                <a:defRPr/>
              </a:pPr>
              <a:t>21.04.2016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4DBDAD-AE01-4F69-AC41-A1D767A7C7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7FA3FA-57CA-4E8E-9FA1-E064E997A990}" type="datetimeFigureOut">
              <a:rPr lang="ru-RU"/>
              <a:pPr>
                <a:defRPr/>
              </a:pPr>
              <a:t>21.04.2016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948FCE-2A28-496C-9766-54E20142DF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590488-3058-4106-9305-E9A2C2363BA0}" type="datetimeFigureOut">
              <a:rPr lang="ru-RU"/>
              <a:pPr>
                <a:defRPr/>
              </a:pPr>
              <a:t>21.04.2016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51A641-D946-45EF-945C-08F0062226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1742015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1742015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757802"/>
            <a:ext cx="4114800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981" y="1757802"/>
            <a:ext cx="4117019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: печать с использованием оттенков сер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5" descr="7-00029_BAK_v03TOP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-15875" y="6007100"/>
            <a:ext cx="9159875" cy="84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516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381000" y="1412875"/>
            <a:ext cx="8382000" cy="213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89" r:id="rId2"/>
    <p:sldLayoutId id="2147483688" r:id="rId3"/>
    <p:sldLayoutId id="2147483687" r:id="rId4"/>
    <p:sldLayoutId id="2147483686" r:id="rId5"/>
    <p:sldLayoutId id="2147483685" r:id="rId6"/>
    <p:sldLayoutId id="2147483684" r:id="rId7"/>
    <p:sldLayoutId id="2147483683" r:id="rId8"/>
    <p:sldLayoutId id="2147483682" r:id="rId9"/>
    <p:sldLayoutId id="2147483703" r:id="rId10"/>
    <p:sldLayoutId id="2147483704" r:id="rId11"/>
    <p:sldLayoutId id="2147483681" r:id="rId12"/>
    <p:sldLayoutId id="2147483680" r:id="rId13"/>
  </p:sldLayoutIdLst>
  <p:transition>
    <p:fade/>
  </p:transition>
  <p:txStyles>
    <p:titleStyle>
      <a:lvl1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en-US" sz="4800" kern="1200" spc="-150" dirty="0">
          <a:ln w="3175">
            <a:noFill/>
          </a:ln>
          <a:gradFill>
            <a:gsLst>
              <a:gs pos="0">
                <a:srgbClr val="2E59B0"/>
              </a:gs>
              <a:gs pos="49000">
                <a:srgbClr val="161D32"/>
              </a:gs>
              <a:gs pos="100000">
                <a:srgbClr val="000000"/>
              </a:gs>
            </a:gsLst>
            <a:lin ang="5400000" scaled="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  <a:lvl2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2pPr>
      <a:lvl3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3pPr>
      <a:lvl4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4pPr>
      <a:lvl5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5pPr>
      <a:lvl6pPr marL="4572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6pPr>
      <a:lvl7pPr marL="9144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7pPr>
      <a:lvl8pPr marL="13716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8pPr>
      <a:lvl9pPr marL="18288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9pPr>
    </p:titleStyle>
    <p:bodyStyle>
      <a:lvl1pPr marL="396875" indent="-396875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7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8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8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8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8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3" descr="white rectangle.png"/>
          <p:cNvPicPr>
            <a:picLocks noChangeAspect="1"/>
          </p:cNvPicPr>
          <p:nvPr/>
        </p:nvPicPr>
        <p:blipFill>
          <a:blip r:embed="rId4"/>
          <a:srcRect b="10452"/>
          <a:stretch>
            <a:fillRect/>
          </a:stretch>
        </p:blipFill>
        <p:spPr bwMode="auto">
          <a:xfrm>
            <a:off x="0" y="1300163"/>
            <a:ext cx="9144000" cy="555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516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15364" name="Текст 2"/>
          <p:cNvSpPr>
            <a:spLocks noGrp="1"/>
          </p:cNvSpPr>
          <p:nvPr>
            <p:ph type="body" idx="1"/>
          </p:nvPr>
        </p:nvSpPr>
        <p:spPr bwMode="auto">
          <a:xfrm>
            <a:off x="722313" y="1905000"/>
            <a:ext cx="8040687" cy="210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ransition>
    <p:fade/>
  </p:transition>
  <p:txStyles>
    <p:titleStyle>
      <a:lvl1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en-US" sz="4800" kern="1200" spc="-125" dirty="0">
          <a:ln w="3175">
            <a:noFill/>
          </a:ln>
          <a:gradFill>
            <a:gsLst>
              <a:gs pos="0">
                <a:srgbClr val="2E59B0"/>
              </a:gs>
              <a:gs pos="49000">
                <a:srgbClr val="161D32"/>
              </a:gs>
              <a:gs pos="100000">
                <a:srgbClr val="000000"/>
              </a:gs>
            </a:gsLst>
            <a:lin ang="5400000" scaled="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  <a:lvl2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2pPr>
      <a:lvl3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3pPr>
      <a:lvl4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4pPr>
      <a:lvl5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5pPr>
      <a:lvl6pPr marL="4572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6pPr>
      <a:lvl7pPr marL="9144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7pPr>
      <a:lvl8pPr marL="13716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8pPr>
      <a:lvl9pPr marL="18288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9pPr>
    </p:titleStyle>
    <p:bodyStyle>
      <a:lvl1pPr marL="342900" indent="-342900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Font typeface="Arial" charset="0"/>
        <a:buChar char="•"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175" indent="-6350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Font typeface="Arial" charset="0"/>
        <a:buChar char="–"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0413" indent="-6350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Font typeface="Arial" charset="0"/>
        <a:buChar char="•"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3788" indent="6350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Font typeface="Arial" charset="0"/>
        <a:buChar char="–"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5575" indent="403225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Font typeface="Arial" charset="0"/>
        <a:buChar char="»"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50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404F2081-818F-4318-88A4-FFE6E15F6E23}" type="datetimeFigureOut">
              <a:rPr lang="ru-RU"/>
              <a:pPr>
                <a:defRPr/>
              </a:pPr>
              <a:t>21.04.2016</a:t>
            </a:fld>
            <a:endParaRPr lang="ru-RU"/>
          </a:p>
        </p:txBody>
      </p:sp>
      <p:sp>
        <p:nvSpPr>
          <p:cNvPr id="450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A07B9CC-DFB3-4F0C-A55F-313CB07132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1" r:id="rId2"/>
    <p:sldLayoutId id="2147483700" r:id="rId3"/>
    <p:sldLayoutId id="2147483699" r:id="rId4"/>
    <p:sldLayoutId id="2147483698" r:id="rId5"/>
    <p:sldLayoutId id="2147483697" r:id="rId6"/>
    <p:sldLayoutId id="2147483696" r:id="rId7"/>
    <p:sldLayoutId id="2147483695" r:id="rId8"/>
    <p:sldLayoutId id="2147483694" r:id="rId9"/>
    <p:sldLayoutId id="2147483693" r:id="rId10"/>
    <p:sldLayoutId id="2147483692" r:id="rId1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1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850" y="4849813"/>
            <a:ext cx="8161338" cy="985837"/>
          </a:xfrm>
        </p:spPr>
        <p:txBody>
          <a:bodyPr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ru-RU" sz="2400" b="1" i="1" smtClean="0">
                <a:solidFill>
                  <a:srgbClr val="000000"/>
                </a:solidFill>
              </a:rPr>
              <a:t>Камский Владислав Владимирович</a:t>
            </a:r>
          </a:p>
          <a:p>
            <a:pPr eaLnBrk="1" hangingPunct="1">
              <a:spcBef>
                <a:spcPct val="0"/>
              </a:spcBef>
            </a:pPr>
            <a:r>
              <a:rPr lang="ru-RU" sz="2400" i="1" smtClean="0">
                <a:solidFill>
                  <a:srgbClr val="000000"/>
                </a:solidFill>
              </a:rPr>
              <a:t>ГАПОУ СО «Уральский политехнический колледж»</a:t>
            </a:r>
          </a:p>
          <a:p>
            <a:pPr eaLnBrk="1" hangingPunct="1">
              <a:spcBef>
                <a:spcPct val="0"/>
              </a:spcBef>
            </a:pPr>
            <a:r>
              <a:rPr lang="ru-RU" sz="2400" i="1" smtClean="0">
                <a:solidFill>
                  <a:srgbClr val="000000"/>
                </a:solidFill>
              </a:rPr>
              <a:t>Директор</a:t>
            </a:r>
          </a:p>
        </p:txBody>
      </p:sp>
      <p:sp>
        <p:nvSpPr>
          <p:cNvPr id="30722" name="Подзаголовок 2"/>
          <p:cNvSpPr txBox="1">
            <a:spLocks/>
          </p:cNvSpPr>
          <p:nvPr/>
        </p:nvSpPr>
        <p:spPr bwMode="auto">
          <a:xfrm>
            <a:off x="323850" y="6381750"/>
            <a:ext cx="3087688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defTabSz="912813">
              <a:lnSpc>
                <a:spcPct val="90000"/>
              </a:lnSpc>
            </a:pPr>
            <a:r>
              <a:rPr lang="ru-RU" sz="2400" b="1" i="1">
                <a:solidFill>
                  <a:schemeClr val="bg1"/>
                </a:solidFill>
              </a:rPr>
              <a:t>21</a:t>
            </a:r>
            <a:r>
              <a:rPr lang="ru-RU" sz="2400" b="1" i="1">
                <a:solidFill>
                  <a:schemeClr val="bg1"/>
                </a:solidFill>
                <a:latin typeface="Calibri" pitchFamily="34" charset="0"/>
              </a:rPr>
              <a:t> апреля 2016 года</a:t>
            </a:r>
            <a:endParaRPr lang="ru-RU" sz="2400" i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0723" name="Подзаголовок 2"/>
          <p:cNvSpPr>
            <a:spLocks/>
          </p:cNvSpPr>
          <p:nvPr/>
        </p:nvSpPr>
        <p:spPr bwMode="auto">
          <a:xfrm>
            <a:off x="539750" y="1484313"/>
            <a:ext cx="8161338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912813">
              <a:lnSpc>
                <a:spcPct val="90000"/>
              </a:lnSpc>
            </a:pPr>
            <a:r>
              <a:rPr lang="ru-RU" sz="4000" b="1">
                <a:solidFill>
                  <a:srgbClr val="000000"/>
                </a:solidFill>
                <a:latin typeface="Calibri" pitchFamily="34" charset="0"/>
              </a:rPr>
              <a:t>Профессиональные кадры для  предприятий ОПК и машиностроения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ChangeArrowheads="1"/>
          </p:cNvSpPr>
          <p:nvPr/>
        </p:nvSpPr>
        <p:spPr bwMode="auto">
          <a:xfrm>
            <a:off x="2220913" y="2254250"/>
            <a:ext cx="4702175" cy="2547938"/>
          </a:xfrm>
          <a:prstGeom prst="rect">
            <a:avLst/>
          </a:prstGeom>
          <a:solidFill>
            <a:srgbClr val="809ACE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0962" name="Rectangle 4"/>
          <p:cNvSpPr>
            <a:spLocks noChangeArrowheads="1"/>
          </p:cNvSpPr>
          <p:nvPr/>
        </p:nvSpPr>
        <p:spPr bwMode="auto">
          <a:xfrm>
            <a:off x="327025" y="0"/>
            <a:ext cx="8816975" cy="620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1428" tIns="45715" rIns="91428" bIns="45715"/>
          <a:lstStyle/>
          <a:p>
            <a:pPr algn="r" defTabSz="1008063">
              <a:lnSpc>
                <a:spcPct val="90000"/>
              </a:lnSpc>
            </a:pPr>
            <a:endParaRPr lang="ru-RU" altLang="ru-RU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40963" name="Rectangle 9"/>
          <p:cNvSpPr>
            <a:spLocks noChangeArrowheads="1"/>
          </p:cNvSpPr>
          <p:nvPr/>
        </p:nvSpPr>
        <p:spPr bwMode="auto">
          <a:xfrm>
            <a:off x="327025" y="0"/>
            <a:ext cx="8816975" cy="620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1428" tIns="45715" rIns="91428" bIns="45715"/>
          <a:lstStyle/>
          <a:p>
            <a:pPr algn="ctr" defTabSz="1008063">
              <a:lnSpc>
                <a:spcPct val="90000"/>
              </a:lnSpc>
            </a:pPr>
            <a:r>
              <a:rPr lang="ru-RU" altLang="ru-RU" sz="2400" b="1">
                <a:solidFill>
                  <a:srgbClr val="002060"/>
                </a:solidFill>
                <a:latin typeface="Calibri" pitchFamily="34" charset="0"/>
              </a:rPr>
              <a:t>Взаимодействие МЦК с другими участниками</a:t>
            </a:r>
          </a:p>
          <a:p>
            <a:pPr algn="ctr" defTabSz="1008063">
              <a:lnSpc>
                <a:spcPct val="90000"/>
              </a:lnSpc>
            </a:pPr>
            <a:r>
              <a:rPr lang="ru-RU" altLang="ru-RU" sz="2400" b="1">
                <a:solidFill>
                  <a:srgbClr val="002060"/>
                </a:solidFill>
                <a:latin typeface="Calibri" pitchFamily="34" charset="0"/>
              </a:rPr>
              <a:t>системы подготовки квалифицированных рабочих кадров</a:t>
            </a:r>
          </a:p>
        </p:txBody>
      </p:sp>
      <p:sp>
        <p:nvSpPr>
          <p:cNvPr id="40964" name="Rectangle 3"/>
          <p:cNvSpPr>
            <a:spLocks noChangeArrowheads="1"/>
          </p:cNvSpPr>
          <p:nvPr/>
        </p:nvSpPr>
        <p:spPr bwMode="auto">
          <a:xfrm>
            <a:off x="2220913" y="2252663"/>
            <a:ext cx="4702175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36" tIns="41468" rIns="82936" bIns="41468"/>
          <a:lstStyle/>
          <a:p>
            <a:pPr algn="ctr" defTabSz="828675"/>
            <a:r>
              <a:rPr lang="ru-RU" altLang="ru-RU" sz="1600">
                <a:solidFill>
                  <a:srgbClr val="000066"/>
                </a:solidFill>
                <a:latin typeface="Tahoma" pitchFamily="34" charset="0"/>
              </a:rPr>
              <a:t>Межрегиональный Центр Компетенций </a:t>
            </a:r>
          </a:p>
          <a:p>
            <a:pPr algn="ctr" defTabSz="828675"/>
            <a:endParaRPr lang="ru-RU" altLang="ru-RU" sz="1600">
              <a:solidFill>
                <a:srgbClr val="000066"/>
              </a:solidFill>
              <a:latin typeface="Tahoma" pitchFamily="34" charset="0"/>
            </a:endParaRPr>
          </a:p>
        </p:txBody>
      </p:sp>
      <p:pic>
        <p:nvPicPr>
          <p:cNvPr id="3687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1088" y="2646363"/>
            <a:ext cx="2146300" cy="15367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</p:pic>
      <p:sp>
        <p:nvSpPr>
          <p:cNvPr id="40966" name="Rectangle 3"/>
          <p:cNvSpPr>
            <a:spLocks noChangeArrowheads="1"/>
          </p:cNvSpPr>
          <p:nvPr/>
        </p:nvSpPr>
        <p:spPr bwMode="auto">
          <a:xfrm>
            <a:off x="2351088" y="4213225"/>
            <a:ext cx="2155825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36" tIns="41468" rIns="82936" bIns="41468" anchor="ctr"/>
          <a:lstStyle/>
          <a:p>
            <a:pPr algn="ctr" defTabSz="828675"/>
            <a:r>
              <a:rPr lang="ru-RU" altLang="ru-RU" sz="1500">
                <a:solidFill>
                  <a:srgbClr val="000066"/>
                </a:solidFill>
                <a:latin typeface="Tahoma" pitchFamily="34" charset="0"/>
              </a:rPr>
              <a:t>Площадка технопарка «Университетский» </a:t>
            </a:r>
          </a:p>
        </p:txBody>
      </p:sp>
      <p:pic>
        <p:nvPicPr>
          <p:cNvPr id="36872" name="Picture 8" descr="Техникум_политехнический0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37088" y="2646363"/>
            <a:ext cx="2155825" cy="1538287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</p:pic>
      <p:sp>
        <p:nvSpPr>
          <p:cNvPr id="40968" name="Rectangle 3"/>
          <p:cNvSpPr>
            <a:spLocks noChangeArrowheads="1"/>
          </p:cNvSpPr>
          <p:nvPr/>
        </p:nvSpPr>
        <p:spPr bwMode="auto">
          <a:xfrm>
            <a:off x="4637088" y="4213225"/>
            <a:ext cx="2155825" cy="71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36" tIns="41468" rIns="82936" bIns="41468"/>
          <a:lstStyle/>
          <a:p>
            <a:pPr algn="ctr" defTabSz="828675"/>
            <a:r>
              <a:rPr lang="ru-RU" altLang="ru-RU" sz="1500">
                <a:solidFill>
                  <a:srgbClr val="000066"/>
                </a:solidFill>
                <a:latin typeface="Tahoma" pitchFamily="34" charset="0"/>
              </a:rPr>
              <a:t>Площадка </a:t>
            </a:r>
          </a:p>
          <a:p>
            <a:pPr algn="ctr" defTabSz="828675"/>
            <a:r>
              <a:rPr lang="ru-RU" altLang="ru-RU" sz="1500">
                <a:solidFill>
                  <a:srgbClr val="000066"/>
                </a:solidFill>
                <a:latin typeface="Tahoma" pitchFamily="34" charset="0"/>
              </a:rPr>
              <a:t>ул. Ленина, 89</a:t>
            </a:r>
          </a:p>
          <a:p>
            <a:pPr algn="ctr" defTabSz="828675"/>
            <a:endParaRPr lang="ru-RU" altLang="ru-RU" sz="1500">
              <a:solidFill>
                <a:srgbClr val="000066"/>
              </a:solidFill>
              <a:latin typeface="Tahoma" pitchFamily="34" charset="0"/>
            </a:endParaRPr>
          </a:p>
        </p:txBody>
      </p:sp>
      <p:sp>
        <p:nvSpPr>
          <p:cNvPr id="40969" name="Rectangle 10"/>
          <p:cNvSpPr>
            <a:spLocks noChangeArrowheads="1"/>
          </p:cNvSpPr>
          <p:nvPr/>
        </p:nvSpPr>
        <p:spPr bwMode="auto">
          <a:xfrm>
            <a:off x="325438" y="750888"/>
            <a:ext cx="1503362" cy="914400"/>
          </a:xfrm>
          <a:prstGeom prst="rect">
            <a:avLst/>
          </a:prstGeom>
          <a:solidFill>
            <a:srgbClr val="ABBCD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0970" name="Rectangle 11"/>
          <p:cNvSpPr>
            <a:spLocks noChangeArrowheads="1"/>
          </p:cNvSpPr>
          <p:nvPr/>
        </p:nvSpPr>
        <p:spPr bwMode="auto">
          <a:xfrm>
            <a:off x="457200" y="882650"/>
            <a:ext cx="1503363" cy="914400"/>
          </a:xfrm>
          <a:prstGeom prst="rect">
            <a:avLst/>
          </a:prstGeom>
          <a:solidFill>
            <a:srgbClr val="ABBCD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0971" name="Rectangle 12"/>
          <p:cNvSpPr>
            <a:spLocks noChangeArrowheads="1"/>
          </p:cNvSpPr>
          <p:nvPr/>
        </p:nvSpPr>
        <p:spPr bwMode="auto">
          <a:xfrm>
            <a:off x="652463" y="1012825"/>
            <a:ext cx="1503362" cy="914400"/>
          </a:xfrm>
          <a:prstGeom prst="rect">
            <a:avLst/>
          </a:prstGeom>
          <a:solidFill>
            <a:srgbClr val="ABBCD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0972" name="Rectangle 3"/>
          <p:cNvSpPr>
            <a:spLocks noChangeArrowheads="1"/>
          </p:cNvSpPr>
          <p:nvPr/>
        </p:nvSpPr>
        <p:spPr bwMode="auto">
          <a:xfrm>
            <a:off x="327025" y="1274763"/>
            <a:ext cx="2120900" cy="71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36" tIns="41468" rIns="82936" bIns="41468"/>
          <a:lstStyle/>
          <a:p>
            <a:pPr algn="ctr" defTabSz="828675"/>
            <a:r>
              <a:rPr lang="ru-RU" altLang="ru-RU" sz="1600">
                <a:solidFill>
                  <a:srgbClr val="000066"/>
                </a:solidFill>
                <a:latin typeface="Tahoma" pitchFamily="34" charset="0"/>
              </a:rPr>
              <a:t>ВУЗы </a:t>
            </a:r>
          </a:p>
          <a:p>
            <a:pPr algn="ctr" defTabSz="828675"/>
            <a:endParaRPr lang="ru-RU" altLang="ru-RU" sz="1600">
              <a:solidFill>
                <a:srgbClr val="000066"/>
              </a:solidFill>
              <a:latin typeface="Tahoma" pitchFamily="34" charset="0"/>
            </a:endParaRPr>
          </a:p>
        </p:txBody>
      </p:sp>
      <p:sp>
        <p:nvSpPr>
          <p:cNvPr id="40973" name="Rectangle 14"/>
          <p:cNvSpPr>
            <a:spLocks noChangeArrowheads="1"/>
          </p:cNvSpPr>
          <p:nvPr/>
        </p:nvSpPr>
        <p:spPr bwMode="auto">
          <a:xfrm>
            <a:off x="6826250" y="1017588"/>
            <a:ext cx="1503363" cy="914400"/>
          </a:xfrm>
          <a:prstGeom prst="rect">
            <a:avLst/>
          </a:prstGeom>
          <a:solidFill>
            <a:srgbClr val="ABBCD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0974" name="Rectangle 15"/>
          <p:cNvSpPr>
            <a:spLocks noChangeArrowheads="1"/>
          </p:cNvSpPr>
          <p:nvPr/>
        </p:nvSpPr>
        <p:spPr bwMode="auto">
          <a:xfrm>
            <a:off x="6956425" y="1149350"/>
            <a:ext cx="1503363" cy="914400"/>
          </a:xfrm>
          <a:prstGeom prst="rect">
            <a:avLst/>
          </a:prstGeom>
          <a:solidFill>
            <a:srgbClr val="ABBCD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0975" name="Rectangle 16"/>
          <p:cNvSpPr>
            <a:spLocks noChangeArrowheads="1"/>
          </p:cNvSpPr>
          <p:nvPr/>
        </p:nvSpPr>
        <p:spPr bwMode="auto">
          <a:xfrm>
            <a:off x="7151688" y="1277938"/>
            <a:ext cx="1503362" cy="914400"/>
          </a:xfrm>
          <a:prstGeom prst="rect">
            <a:avLst/>
          </a:prstGeom>
          <a:solidFill>
            <a:srgbClr val="ABBCD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0976" name="Rectangle 3"/>
          <p:cNvSpPr>
            <a:spLocks noChangeArrowheads="1"/>
          </p:cNvSpPr>
          <p:nvPr/>
        </p:nvSpPr>
        <p:spPr bwMode="auto">
          <a:xfrm>
            <a:off x="6826250" y="1539875"/>
            <a:ext cx="2122488" cy="71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36" tIns="41468" rIns="82936" bIns="41468"/>
          <a:lstStyle/>
          <a:p>
            <a:pPr algn="ctr" defTabSz="828675"/>
            <a:r>
              <a:rPr lang="ru-RU" altLang="ru-RU" sz="1600">
                <a:solidFill>
                  <a:srgbClr val="000066"/>
                </a:solidFill>
                <a:latin typeface="Tahoma" pitchFamily="34" charset="0"/>
              </a:rPr>
              <a:t>Предприятия </a:t>
            </a:r>
          </a:p>
          <a:p>
            <a:pPr algn="ctr" defTabSz="828675"/>
            <a:endParaRPr lang="ru-RU" altLang="ru-RU" sz="1600">
              <a:solidFill>
                <a:srgbClr val="000066"/>
              </a:solidFill>
              <a:latin typeface="Tahoma" pitchFamily="34" charset="0"/>
            </a:endParaRPr>
          </a:p>
        </p:txBody>
      </p:sp>
      <p:sp>
        <p:nvSpPr>
          <p:cNvPr id="40977" name="Rectangle 18"/>
          <p:cNvSpPr>
            <a:spLocks noChangeArrowheads="1"/>
          </p:cNvSpPr>
          <p:nvPr/>
        </p:nvSpPr>
        <p:spPr bwMode="auto">
          <a:xfrm>
            <a:off x="7119938" y="5121275"/>
            <a:ext cx="1503362" cy="914400"/>
          </a:xfrm>
          <a:prstGeom prst="rect">
            <a:avLst/>
          </a:prstGeom>
          <a:solidFill>
            <a:srgbClr val="ABBCD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0978" name="Rectangle 19"/>
          <p:cNvSpPr>
            <a:spLocks noChangeArrowheads="1"/>
          </p:cNvSpPr>
          <p:nvPr/>
        </p:nvSpPr>
        <p:spPr bwMode="auto">
          <a:xfrm>
            <a:off x="7250113" y="5253038"/>
            <a:ext cx="1503362" cy="914400"/>
          </a:xfrm>
          <a:prstGeom prst="rect">
            <a:avLst/>
          </a:prstGeom>
          <a:solidFill>
            <a:srgbClr val="ABBCD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0979" name="Rectangle 20"/>
          <p:cNvSpPr>
            <a:spLocks noChangeArrowheads="1"/>
          </p:cNvSpPr>
          <p:nvPr/>
        </p:nvSpPr>
        <p:spPr bwMode="auto">
          <a:xfrm>
            <a:off x="7446963" y="5381625"/>
            <a:ext cx="1503362" cy="914400"/>
          </a:xfrm>
          <a:prstGeom prst="rect">
            <a:avLst/>
          </a:prstGeom>
          <a:solidFill>
            <a:srgbClr val="ABBCD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0980" name="Rectangle 3"/>
          <p:cNvSpPr>
            <a:spLocks noChangeArrowheads="1"/>
          </p:cNvSpPr>
          <p:nvPr/>
        </p:nvSpPr>
        <p:spPr bwMode="auto">
          <a:xfrm>
            <a:off x="7121525" y="5518150"/>
            <a:ext cx="2120900" cy="71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36" tIns="41468" rIns="82936" bIns="41468"/>
          <a:lstStyle/>
          <a:p>
            <a:pPr algn="ctr" defTabSz="828675"/>
            <a:r>
              <a:rPr lang="ru-RU" altLang="ru-RU" sz="1600">
                <a:solidFill>
                  <a:srgbClr val="000066"/>
                </a:solidFill>
                <a:latin typeface="Tahoma" pitchFamily="34" charset="0"/>
              </a:rPr>
              <a:t>Учреждения </a:t>
            </a:r>
          </a:p>
          <a:p>
            <a:pPr algn="ctr" defTabSz="828675"/>
            <a:r>
              <a:rPr lang="ru-RU" altLang="ru-RU" sz="1600">
                <a:solidFill>
                  <a:srgbClr val="000066"/>
                </a:solidFill>
                <a:latin typeface="Tahoma" pitchFamily="34" charset="0"/>
              </a:rPr>
              <a:t>СПО СО</a:t>
            </a:r>
          </a:p>
          <a:p>
            <a:pPr algn="ctr" defTabSz="828675"/>
            <a:endParaRPr lang="ru-RU" altLang="ru-RU" sz="1600">
              <a:solidFill>
                <a:srgbClr val="000066"/>
              </a:solidFill>
              <a:latin typeface="Tahoma" pitchFamily="34" charset="0"/>
            </a:endParaRPr>
          </a:p>
        </p:txBody>
      </p:sp>
      <p:sp>
        <p:nvSpPr>
          <p:cNvPr id="40981" name="Rectangle 22"/>
          <p:cNvSpPr>
            <a:spLocks noChangeArrowheads="1"/>
          </p:cNvSpPr>
          <p:nvPr/>
        </p:nvSpPr>
        <p:spPr bwMode="auto">
          <a:xfrm>
            <a:off x="325438" y="4867275"/>
            <a:ext cx="1503362" cy="914400"/>
          </a:xfrm>
          <a:prstGeom prst="rect">
            <a:avLst/>
          </a:prstGeom>
          <a:solidFill>
            <a:srgbClr val="ABBCD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0982" name="Rectangle 23"/>
          <p:cNvSpPr>
            <a:spLocks noChangeArrowheads="1"/>
          </p:cNvSpPr>
          <p:nvPr/>
        </p:nvSpPr>
        <p:spPr bwMode="auto">
          <a:xfrm>
            <a:off x="457200" y="4997450"/>
            <a:ext cx="1503363" cy="914400"/>
          </a:xfrm>
          <a:prstGeom prst="rect">
            <a:avLst/>
          </a:prstGeom>
          <a:solidFill>
            <a:srgbClr val="ABBCD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0983" name="Rectangle 24"/>
          <p:cNvSpPr>
            <a:spLocks noChangeArrowheads="1"/>
          </p:cNvSpPr>
          <p:nvPr/>
        </p:nvSpPr>
        <p:spPr bwMode="auto">
          <a:xfrm>
            <a:off x="652463" y="5127625"/>
            <a:ext cx="1503362" cy="914400"/>
          </a:xfrm>
          <a:prstGeom prst="rect">
            <a:avLst/>
          </a:prstGeom>
          <a:solidFill>
            <a:srgbClr val="ABBCD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0984" name="Rectangle 3"/>
          <p:cNvSpPr>
            <a:spLocks noChangeArrowheads="1"/>
          </p:cNvSpPr>
          <p:nvPr/>
        </p:nvSpPr>
        <p:spPr bwMode="auto">
          <a:xfrm>
            <a:off x="327025" y="5197475"/>
            <a:ext cx="2120900" cy="71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36" tIns="41468" rIns="82936" bIns="41468"/>
          <a:lstStyle/>
          <a:p>
            <a:pPr algn="ctr" defTabSz="828675"/>
            <a:r>
              <a:rPr lang="ru-RU" altLang="ru-RU" sz="1600">
                <a:solidFill>
                  <a:srgbClr val="000066"/>
                </a:solidFill>
                <a:latin typeface="Tahoma" pitchFamily="34" charset="0"/>
              </a:rPr>
              <a:t>Учреждения </a:t>
            </a:r>
          </a:p>
          <a:p>
            <a:pPr algn="ctr" defTabSz="828675"/>
            <a:r>
              <a:rPr lang="ru-RU" altLang="ru-RU" sz="1600">
                <a:solidFill>
                  <a:srgbClr val="000066"/>
                </a:solidFill>
                <a:latin typeface="Tahoma" pitchFamily="34" charset="0"/>
              </a:rPr>
              <a:t>СПО РФ</a:t>
            </a:r>
          </a:p>
          <a:p>
            <a:pPr algn="ctr" defTabSz="828675"/>
            <a:endParaRPr lang="ru-RU" altLang="ru-RU" sz="1600">
              <a:solidFill>
                <a:srgbClr val="000066"/>
              </a:solidFill>
              <a:latin typeface="Tahoma" pitchFamily="34" charset="0"/>
            </a:endParaRPr>
          </a:p>
        </p:txBody>
      </p:sp>
      <p:cxnSp>
        <p:nvCxnSpPr>
          <p:cNvPr id="40985" name="AutoShape 26"/>
          <p:cNvCxnSpPr>
            <a:cxnSpLocks noChangeShapeType="1"/>
          </p:cNvCxnSpPr>
          <p:nvPr/>
        </p:nvCxnSpPr>
        <p:spPr bwMode="auto">
          <a:xfrm rot="16200000" flipH="1">
            <a:off x="5761038" y="3967163"/>
            <a:ext cx="787400" cy="2590800"/>
          </a:xfrm>
          <a:prstGeom prst="bentConnector2">
            <a:avLst/>
          </a:prstGeom>
          <a:noFill/>
          <a:ln w="25400">
            <a:solidFill>
              <a:srgbClr val="000066"/>
            </a:solidFill>
            <a:miter lim="800000"/>
            <a:headEnd type="triangle" w="med" len="med"/>
            <a:tailEnd type="triangle" w="lg" len="med"/>
          </a:ln>
        </p:spPr>
      </p:cxnSp>
      <p:cxnSp>
        <p:nvCxnSpPr>
          <p:cNvPr id="40986" name="AutoShape 27"/>
          <p:cNvCxnSpPr>
            <a:cxnSpLocks noChangeShapeType="1"/>
          </p:cNvCxnSpPr>
          <p:nvPr/>
        </p:nvCxnSpPr>
        <p:spPr bwMode="auto">
          <a:xfrm flipV="1">
            <a:off x="2195513" y="4868863"/>
            <a:ext cx="2305050" cy="792162"/>
          </a:xfrm>
          <a:prstGeom prst="bentConnector2">
            <a:avLst/>
          </a:prstGeom>
          <a:noFill/>
          <a:ln w="25400">
            <a:solidFill>
              <a:srgbClr val="000066"/>
            </a:solidFill>
            <a:miter lim="800000"/>
            <a:headEnd type="triangle" w="med" len="med"/>
            <a:tailEnd type="triangle" w="lg" len="med"/>
          </a:ln>
        </p:spPr>
      </p:cxnSp>
      <p:cxnSp>
        <p:nvCxnSpPr>
          <p:cNvPr id="40987" name="AutoShape 28"/>
          <p:cNvCxnSpPr>
            <a:cxnSpLocks noChangeShapeType="1"/>
          </p:cNvCxnSpPr>
          <p:nvPr/>
        </p:nvCxnSpPr>
        <p:spPr bwMode="auto">
          <a:xfrm>
            <a:off x="8027988" y="2276475"/>
            <a:ext cx="0" cy="2736850"/>
          </a:xfrm>
          <a:prstGeom prst="straightConnector1">
            <a:avLst/>
          </a:prstGeom>
          <a:noFill/>
          <a:ln w="25400">
            <a:solidFill>
              <a:srgbClr val="000066"/>
            </a:solidFill>
            <a:round/>
            <a:headEnd type="triangle" w="med" len="med"/>
            <a:tailEnd type="triangle" w="lg" len="med"/>
          </a:ln>
        </p:spPr>
      </p:cxnSp>
      <p:sp>
        <p:nvSpPr>
          <p:cNvPr id="40988" name="Rectangle 29"/>
          <p:cNvSpPr>
            <a:spLocks noChangeArrowheads="1"/>
          </p:cNvSpPr>
          <p:nvPr/>
        </p:nvSpPr>
        <p:spPr bwMode="auto">
          <a:xfrm>
            <a:off x="4311650" y="2122488"/>
            <a:ext cx="130175" cy="13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cxnSp>
        <p:nvCxnSpPr>
          <p:cNvPr id="40989" name="AutoShape 30"/>
          <p:cNvCxnSpPr>
            <a:cxnSpLocks noChangeShapeType="1"/>
          </p:cNvCxnSpPr>
          <p:nvPr/>
        </p:nvCxnSpPr>
        <p:spPr bwMode="auto">
          <a:xfrm rot="5400000" flipH="1">
            <a:off x="3060700" y="619126"/>
            <a:ext cx="719137" cy="2449512"/>
          </a:xfrm>
          <a:prstGeom prst="bentConnector2">
            <a:avLst/>
          </a:prstGeom>
          <a:noFill/>
          <a:ln w="25400">
            <a:solidFill>
              <a:srgbClr val="000066"/>
            </a:solidFill>
            <a:miter lim="800000"/>
            <a:headEnd type="triangle" w="med" len="med"/>
            <a:tailEnd type="triangle" w="lg" len="med"/>
          </a:ln>
        </p:spPr>
      </p:cxnSp>
      <p:cxnSp>
        <p:nvCxnSpPr>
          <p:cNvPr id="40990" name="AutoShape 31"/>
          <p:cNvCxnSpPr>
            <a:cxnSpLocks noChangeShapeType="1"/>
          </p:cNvCxnSpPr>
          <p:nvPr/>
        </p:nvCxnSpPr>
        <p:spPr bwMode="auto">
          <a:xfrm rot="-5400000">
            <a:off x="5673725" y="742951"/>
            <a:ext cx="712787" cy="2195512"/>
          </a:xfrm>
          <a:prstGeom prst="bentConnector2">
            <a:avLst/>
          </a:prstGeom>
          <a:noFill/>
          <a:ln w="25400">
            <a:solidFill>
              <a:srgbClr val="000066"/>
            </a:solidFill>
            <a:miter lim="800000"/>
            <a:headEnd type="triangle" w="med" len="med"/>
            <a:tailEnd type="triangle" w="lg" len="med"/>
          </a:ln>
        </p:spPr>
      </p:cxnSp>
      <p:sp>
        <p:nvSpPr>
          <p:cNvPr id="40991" name="Rectangle 32"/>
          <p:cNvSpPr>
            <a:spLocks noChangeArrowheads="1"/>
          </p:cNvSpPr>
          <p:nvPr/>
        </p:nvSpPr>
        <p:spPr bwMode="auto">
          <a:xfrm>
            <a:off x="4767263" y="2122488"/>
            <a:ext cx="131762" cy="13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0992" name="Rectangle 33"/>
          <p:cNvSpPr>
            <a:spLocks noChangeArrowheads="1"/>
          </p:cNvSpPr>
          <p:nvPr/>
        </p:nvSpPr>
        <p:spPr bwMode="auto">
          <a:xfrm>
            <a:off x="4703763" y="4735513"/>
            <a:ext cx="130175" cy="13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0993" name="Rectangle 34"/>
          <p:cNvSpPr>
            <a:spLocks noChangeArrowheads="1"/>
          </p:cNvSpPr>
          <p:nvPr/>
        </p:nvSpPr>
        <p:spPr bwMode="auto">
          <a:xfrm>
            <a:off x="4767263" y="2122488"/>
            <a:ext cx="131762" cy="13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0994" name="Rectangle 35"/>
          <p:cNvSpPr>
            <a:spLocks noChangeArrowheads="1"/>
          </p:cNvSpPr>
          <p:nvPr/>
        </p:nvSpPr>
        <p:spPr bwMode="auto">
          <a:xfrm>
            <a:off x="4179888" y="4735513"/>
            <a:ext cx="131762" cy="13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/>
          </p:cNvSpPr>
          <p:nvPr>
            <p:ph type="title"/>
          </p:nvPr>
        </p:nvSpPr>
        <p:spPr bwMode="auto">
          <a:xfrm>
            <a:off x="381000" y="115888"/>
            <a:ext cx="8382000" cy="328612"/>
          </a:xfrm>
        </p:spPr>
        <p:txBody>
          <a:bodyPr numCol="1" anchorCtr="0" compatLnSpc="1">
            <a:prstTxWarp prst="textNoShape">
              <a:avLst/>
            </a:prstTxWarp>
          </a:bodyPr>
          <a:lstStyle/>
          <a:p>
            <a:r>
              <a:rPr lang="ru-RU" sz="2400" b="1" smtClean="0">
                <a:ln>
                  <a:noFill/>
                </a:ln>
                <a:solidFill>
                  <a:srgbClr val="002060"/>
                </a:solidFill>
                <a:effectLst/>
              </a:rPr>
              <a:t>Вопросы развития 1(2)</a:t>
            </a:r>
          </a:p>
        </p:txBody>
      </p:sp>
      <p:sp>
        <p:nvSpPr>
          <p:cNvPr id="43010" name="Rectangle 3"/>
          <p:cNvSpPr>
            <a:spLocks noGrp="1"/>
          </p:cNvSpPr>
          <p:nvPr>
            <p:ph type="body" idx="1"/>
          </p:nvPr>
        </p:nvSpPr>
        <p:spPr>
          <a:xfrm>
            <a:off x="250825" y="620713"/>
            <a:ext cx="8382000" cy="6013450"/>
          </a:xfrm>
        </p:spPr>
        <p:txBody>
          <a:bodyPr/>
          <a:lstStyle/>
          <a:p>
            <a:pPr marL="609600" indent="-609600">
              <a:buFontTx/>
              <a:buNone/>
            </a:pPr>
            <a:r>
              <a:rPr lang="ru-RU" sz="2400" b="1" smtClean="0"/>
              <a:t>1. «Путевка» в профессиональную жизнь</a:t>
            </a:r>
          </a:p>
          <a:p>
            <a:pPr marL="609600" indent="-609600">
              <a:buFontTx/>
              <a:buNone/>
            </a:pPr>
            <a:r>
              <a:rPr lang="ru-RU" sz="1800" smtClean="0"/>
              <a:t>Студент должен знать конкретное рабочее место, на конкретном предприятии, где  после окончания он будет трудоустроен. В ином случае студент должен быть ориентирован и подготовлен к самозанятости. </a:t>
            </a:r>
          </a:p>
          <a:p>
            <a:pPr marL="609600" indent="-609600">
              <a:buFontTx/>
              <a:buNone/>
            </a:pPr>
            <a:r>
              <a:rPr lang="ru-RU" sz="1800" u="sng" smtClean="0"/>
              <a:t>Необходимо: </a:t>
            </a:r>
            <a:endParaRPr lang="ru-RU" sz="1800" smtClean="0"/>
          </a:p>
          <a:p>
            <a:pPr marL="609600" indent="-609600"/>
            <a:r>
              <a:rPr lang="ru-RU" sz="1800" smtClean="0"/>
              <a:t>Создание условий для повышения заинтересованности предприятий к участию в дуальной модели образования (преференции в т.ч. налоговые…);</a:t>
            </a:r>
          </a:p>
          <a:p>
            <a:pPr marL="609600" indent="-609600"/>
            <a:r>
              <a:rPr lang="ru-RU" sz="1800" smtClean="0"/>
              <a:t>Институциональные формы регулирования  (ТПП, СОСПП, Деловая Россия…)</a:t>
            </a:r>
          </a:p>
          <a:p>
            <a:pPr marL="609600" indent="-609600"/>
            <a:r>
              <a:rPr lang="ru-RU" sz="1800" smtClean="0"/>
              <a:t>Механизмы реализации социализированных выпускников</a:t>
            </a:r>
          </a:p>
          <a:p>
            <a:pPr marL="609600" indent="-609600">
              <a:buFontTx/>
              <a:buNone/>
            </a:pPr>
            <a:r>
              <a:rPr lang="ru-RU" sz="2400" b="1" smtClean="0"/>
              <a:t>2. Успеть! Интенсификация подготовки кадров</a:t>
            </a:r>
          </a:p>
          <a:p>
            <a:pPr marL="609600" indent="-609600">
              <a:buFontTx/>
              <a:buNone/>
            </a:pPr>
            <a:r>
              <a:rPr lang="ru-RU" sz="1800" smtClean="0"/>
              <a:t>Для того чтобы более интенсивно подготовить по профессии, специальности необходимо:</a:t>
            </a:r>
          </a:p>
          <a:p>
            <a:pPr marL="609600" indent="-609600"/>
            <a:r>
              <a:rPr lang="ru-RU" sz="1800" smtClean="0"/>
              <a:t>Ориентация профильных общеобразовательных дисциплин на получение конкретной профессии; </a:t>
            </a:r>
          </a:p>
          <a:p>
            <a:pPr marL="609600" indent="-609600"/>
            <a:r>
              <a:rPr lang="ru-RU" sz="1800" smtClean="0"/>
              <a:t>Уменьшение блока непрофильных общеобразовательных дисциплин. В этом случае можно распространить практику получения диплома по профессии без получения среднего (общего) образования. </a:t>
            </a:r>
          </a:p>
          <a:p>
            <a:pPr marL="609600" indent="-609600">
              <a:buFontTx/>
              <a:buNone/>
            </a:pPr>
            <a:r>
              <a:rPr lang="ru-RU" sz="1800" u="sng" smtClean="0"/>
              <a:t>Ограничение:</a:t>
            </a:r>
            <a:r>
              <a:rPr lang="ru-RU" sz="1800" smtClean="0"/>
              <a:t> выпуск специалистов, не достигших 18 лет, не имеющих возможности трудоустроиться по профессии в силу законодательных ограничений. </a:t>
            </a:r>
          </a:p>
          <a:p>
            <a:pPr marL="609600" indent="-609600">
              <a:buFontTx/>
              <a:buNone/>
            </a:pPr>
            <a:endParaRPr lang="ru-RU" sz="1800" smtClean="0"/>
          </a:p>
          <a:p>
            <a:pPr marL="609600" indent="-609600">
              <a:buFontTx/>
              <a:buNone/>
            </a:pPr>
            <a:endParaRPr lang="ru-RU" sz="160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3"/>
          <p:cNvSpPr>
            <a:spLocks noGrp="1"/>
          </p:cNvSpPr>
          <p:nvPr>
            <p:ph type="body" idx="1"/>
          </p:nvPr>
        </p:nvSpPr>
        <p:spPr>
          <a:xfrm>
            <a:off x="179388" y="836613"/>
            <a:ext cx="8670925" cy="5427662"/>
          </a:xfrm>
        </p:spPr>
        <p:txBody>
          <a:bodyPr/>
          <a:lstStyle/>
          <a:p>
            <a:pPr marL="609600" indent="-609600">
              <a:buFontTx/>
              <a:buNone/>
            </a:pPr>
            <a:r>
              <a:rPr lang="ru-RU" smtClean="0"/>
              <a:t>3. </a:t>
            </a:r>
            <a:r>
              <a:rPr lang="ru-RU" sz="2400" b="1" smtClean="0"/>
              <a:t>Корпоративная социальная ответственность??!!</a:t>
            </a:r>
          </a:p>
          <a:p>
            <a:pPr marL="609600" indent="-609600" algn="ctr">
              <a:buFontTx/>
              <a:buNone/>
            </a:pPr>
            <a:endParaRPr lang="ru-RU" smtClean="0"/>
          </a:p>
          <a:p>
            <a:pPr marL="609600" indent="-609600" algn="ctr">
              <a:buFontTx/>
              <a:buNone/>
            </a:pPr>
            <a:r>
              <a:rPr lang="ru-RU" sz="2400" b="1" smtClean="0"/>
              <a:t>Участие работодателей и производителей современного оборудования</a:t>
            </a:r>
          </a:p>
          <a:p>
            <a:pPr marL="609600" indent="-609600">
              <a:buFontTx/>
              <a:buNone/>
            </a:pPr>
            <a:endParaRPr lang="ru-RU" sz="2400" u="sng" smtClean="0"/>
          </a:p>
          <a:p>
            <a:pPr marL="609600" indent="-609600">
              <a:buFontTx/>
              <a:buNone/>
            </a:pPr>
            <a:r>
              <a:rPr lang="ru-RU" sz="2400" u="sng" smtClean="0"/>
              <a:t>Необходимо:</a:t>
            </a:r>
          </a:p>
          <a:p>
            <a:pPr marL="609600" indent="-609600"/>
            <a:r>
              <a:rPr lang="ru-RU" sz="2400" smtClean="0"/>
              <a:t>Масштабное и системное привлечение специалистов предприятий в качестве наставников, мастеров профобучения, преподавателей;</a:t>
            </a:r>
          </a:p>
          <a:p>
            <a:pPr marL="609600" indent="-609600"/>
            <a:r>
              <a:rPr lang="ru-RU" sz="2400" smtClean="0"/>
              <a:t>Участие в разработке образовательных программ, руководстве проектами, дипломами…</a:t>
            </a:r>
          </a:p>
          <a:p>
            <a:pPr marL="609600" indent="-609600"/>
            <a:r>
              <a:rPr lang="ru-RU" sz="2400" smtClean="0"/>
              <a:t>Помощь в обновлении МТБ, предоставление возможностей на производстве для обучения  </a:t>
            </a:r>
          </a:p>
          <a:p>
            <a:pPr marL="609600" indent="-609600"/>
            <a:endParaRPr lang="ru-RU" sz="2400" smtClean="0"/>
          </a:p>
        </p:txBody>
      </p:sp>
      <p:sp>
        <p:nvSpPr>
          <p:cNvPr id="56324" name="Rectangle 4"/>
          <p:cNvSpPr>
            <a:spLocks noGrp="1"/>
          </p:cNvSpPr>
          <p:nvPr>
            <p:ph type="title"/>
          </p:nvPr>
        </p:nvSpPr>
        <p:spPr bwMode="auto">
          <a:xfrm>
            <a:off x="381000" y="230188"/>
            <a:ext cx="8382000" cy="438150"/>
          </a:xfrm>
        </p:spPr>
        <p:txBody>
          <a:bodyPr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ru-RU" sz="3200" b="1" smtClean="0">
                <a:ln>
                  <a:noFill/>
                </a:ln>
                <a:solidFill>
                  <a:srgbClr val="002060"/>
                </a:solidFill>
                <a:effectLst/>
              </a:rPr>
              <a:t>Вопросы развития 2(2)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/>
          </p:cNvSpPr>
          <p:nvPr/>
        </p:nvSpPr>
        <p:spPr bwMode="auto">
          <a:xfrm>
            <a:off x="2627313" y="2781300"/>
            <a:ext cx="4537075" cy="144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396875" indent="-396875" defTabSz="912813" eaLnBrk="0" hangingPunct="0">
              <a:lnSpc>
                <a:spcPct val="90000"/>
              </a:lnSpc>
              <a:spcBef>
                <a:spcPct val="20000"/>
              </a:spcBef>
            </a:pPr>
            <a:r>
              <a:rPr lang="ru-RU" sz="3200">
                <a:latin typeface="Calibri" pitchFamily="34" charset="0"/>
              </a:rPr>
              <a:t>Спасибо за внимание!</a:t>
            </a:r>
          </a:p>
          <a:p>
            <a:pPr marL="396875" indent="-396875" defTabSz="912813" eaLnBrk="0" hangingPunct="0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</a:pPr>
            <a:endParaRPr lang="ru-RU" sz="3200">
              <a:latin typeface="Calibri" pitchFamily="34" charset="0"/>
            </a:endParaRPr>
          </a:p>
          <a:p>
            <a:pPr marL="396875" indent="-396875" defTabSz="912813" eaLnBrk="0" hangingPunct="0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</a:pPr>
            <a:endParaRPr lang="ru-RU" sz="2800">
              <a:latin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32" name="Picture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2988" y="620713"/>
            <a:ext cx="7415212" cy="649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6330" name="Oval 10"/>
          <p:cNvSpPr>
            <a:spLocks noChangeArrowheads="1"/>
          </p:cNvSpPr>
          <p:nvPr/>
        </p:nvSpPr>
        <p:spPr bwMode="auto">
          <a:xfrm>
            <a:off x="2268538" y="3213100"/>
            <a:ext cx="1006475" cy="1295400"/>
          </a:xfrm>
          <a:prstGeom prst="ellipse">
            <a:avLst/>
          </a:prstGeom>
          <a:noFill/>
          <a:ln w="76200" cmpd="tri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6333" name="Oval 13"/>
          <p:cNvSpPr>
            <a:spLocks noChangeArrowheads="1"/>
          </p:cNvSpPr>
          <p:nvPr/>
        </p:nvSpPr>
        <p:spPr bwMode="auto">
          <a:xfrm>
            <a:off x="4067175" y="5084763"/>
            <a:ext cx="1296988" cy="1295400"/>
          </a:xfrm>
          <a:prstGeom prst="ellipse">
            <a:avLst/>
          </a:prstGeom>
          <a:noFill/>
          <a:ln w="76200" cmpd="tri">
            <a:solidFill>
              <a:schemeClr val="tx2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/>
            <a:r>
              <a:rPr lang="ru-RU" sz="1200"/>
              <a:t>Заказчик-исполнител</a:t>
            </a:r>
          </a:p>
        </p:txBody>
      </p:sp>
      <p:sp>
        <p:nvSpPr>
          <p:cNvPr id="56336" name="Oval 16"/>
          <p:cNvSpPr>
            <a:spLocks noChangeArrowheads="1"/>
          </p:cNvSpPr>
          <p:nvPr/>
        </p:nvSpPr>
        <p:spPr bwMode="auto">
          <a:xfrm>
            <a:off x="4211638" y="1341438"/>
            <a:ext cx="1006475" cy="1295400"/>
          </a:xfrm>
          <a:prstGeom prst="ellipse">
            <a:avLst/>
          </a:prstGeom>
          <a:noFill/>
          <a:ln w="76200" cmpd="tri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6337" name="Oval 17"/>
          <p:cNvSpPr>
            <a:spLocks noChangeArrowheads="1"/>
          </p:cNvSpPr>
          <p:nvPr/>
        </p:nvSpPr>
        <p:spPr bwMode="auto">
          <a:xfrm>
            <a:off x="6084888" y="3213100"/>
            <a:ext cx="1006475" cy="1295400"/>
          </a:xfrm>
          <a:prstGeom prst="ellipse">
            <a:avLst/>
          </a:prstGeom>
          <a:noFill/>
          <a:ln w="76200" cmpd="tri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/>
          </p:cNvSpPr>
          <p:nvPr>
            <p:ph type="title"/>
          </p:nvPr>
        </p:nvSpPr>
        <p:spPr bwMode="auto"/>
        <p:txBody>
          <a:bodyPr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ru-RU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2770" name="Rectangle 3"/>
          <p:cNvSpPr>
            <a:spLocks noGrp="1"/>
          </p:cNvSpPr>
          <p:nvPr>
            <p:ph type="body" idx="1"/>
          </p:nvPr>
        </p:nvSpPr>
        <p:spPr>
          <a:xfrm>
            <a:off x="395288" y="981075"/>
            <a:ext cx="8382000" cy="4467225"/>
          </a:xfrm>
        </p:spPr>
        <p:txBody>
          <a:bodyPr/>
          <a:lstStyle/>
          <a:p>
            <a:r>
              <a:rPr lang="ru-RU" sz="2800" smtClean="0"/>
              <a:t>Эпоха машин, которые воруют наши работы, была присуща третьей промышленной революции, когда автоматизированное оборудование получило массовое распространение. </a:t>
            </a:r>
          </a:p>
          <a:p>
            <a:r>
              <a:rPr lang="ru-RU" sz="2800" smtClean="0"/>
              <a:t>Четвертая промышленная революция планирует заставить эти машины говорить друг с другом без вмешательства человека. На заводе Siemens, к примеру, работает более тысячи человек, основная задача которых — мониторить машины и компьютеры. </a:t>
            </a:r>
          </a:p>
          <a:p>
            <a:pPr>
              <a:buFontTx/>
              <a:buNone/>
            </a:pPr>
            <a:endParaRPr lang="ru-RU" sz="1600" smtClean="0"/>
          </a:p>
          <a:p>
            <a:pPr>
              <a:buFontTx/>
              <a:buNone/>
            </a:pPr>
            <a:r>
              <a:rPr lang="ru-RU" sz="1600" smtClean="0"/>
              <a:t>                                            Д</a:t>
            </a:r>
            <a:r>
              <a:rPr lang="ru-RU" sz="1600" i="1" smtClean="0"/>
              <a:t>оклад Всемирного экономического форума (ВЭФ) «The Future of Jobs».</a:t>
            </a:r>
            <a:r>
              <a:rPr lang="ru-RU" sz="1600" smtClean="0"/>
              <a:t>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/>
          </p:cNvSpPr>
          <p:nvPr>
            <p:ph type="title"/>
          </p:nvPr>
        </p:nvSpPr>
        <p:spPr bwMode="auto">
          <a:xfrm>
            <a:off x="250825" y="260350"/>
            <a:ext cx="8785225" cy="384175"/>
          </a:xfrm>
        </p:spPr>
        <p:txBody>
          <a:bodyPr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ru-RU" sz="2800" smtClean="0">
                <a:ln>
                  <a:noFill/>
                </a:ln>
                <a:solidFill>
                  <a:schemeClr val="folHlink"/>
                </a:solidFill>
                <a:effectLst/>
              </a:rPr>
              <a:t>Вызовы индустрии 4.0 к системе подготовки кадров:</a:t>
            </a:r>
          </a:p>
        </p:txBody>
      </p:sp>
      <p:sp>
        <p:nvSpPr>
          <p:cNvPr id="33794" name="Rectangle 3"/>
          <p:cNvSpPr>
            <a:spLocks noGrp="1"/>
          </p:cNvSpPr>
          <p:nvPr>
            <p:ph type="body" idx="1"/>
          </p:nvPr>
        </p:nvSpPr>
        <p:spPr>
          <a:xfrm>
            <a:off x="323850" y="908050"/>
            <a:ext cx="8382000" cy="4867275"/>
          </a:xfrm>
        </p:spPr>
        <p:txBody>
          <a:bodyPr/>
          <a:lstStyle/>
          <a:p>
            <a:r>
              <a:rPr lang="ru-RU" sz="2800" b="1" smtClean="0"/>
              <a:t>Сложная образовательная система не успевает кодифицировать и стандартизировать профессиональные навыки, которые формируются на реальных рабочих местах.</a:t>
            </a:r>
          </a:p>
          <a:p>
            <a:r>
              <a:rPr lang="ru-RU" sz="2800" b="1" smtClean="0"/>
              <a:t>Старение населения, с одной стороны, и непрерывное устаревание знаний и навыков, с другой, говорят о том, бизнесу и правительству необходимо, чтобы у людей было время, средства и мотивация для повышения квалификации.  </a:t>
            </a:r>
          </a:p>
          <a:p>
            <a:r>
              <a:rPr lang="ru-RU" sz="2800" b="1" smtClean="0"/>
              <a:t>Противостояние знания (гуманитарного и естественнонаучного) и практики. </a:t>
            </a:r>
          </a:p>
          <a:p>
            <a:r>
              <a:rPr lang="ru-RU" sz="2800" b="1" smtClean="0"/>
              <a:t>Престиж образования и его реальное наполнение.</a:t>
            </a:r>
          </a:p>
        </p:txBody>
      </p:sp>
      <p:sp>
        <p:nvSpPr>
          <p:cNvPr id="33795" name="Rectangle 4"/>
          <p:cNvSpPr>
            <a:spLocks/>
          </p:cNvSpPr>
          <p:nvPr/>
        </p:nvSpPr>
        <p:spPr bwMode="auto">
          <a:xfrm>
            <a:off x="395288" y="4508500"/>
            <a:ext cx="8382000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912813" eaLnBrk="0" hangingPunct="0">
              <a:lnSpc>
                <a:spcPct val="90000"/>
              </a:lnSpc>
            </a:pPr>
            <a:endParaRPr lang="ru-RU" sz="4800"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8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39" name="Object 11"/>
          <p:cNvGraphicFramePr>
            <a:graphicFrameLocks noChangeAspect="1"/>
          </p:cNvGraphicFramePr>
          <p:nvPr/>
        </p:nvGraphicFramePr>
        <p:xfrm>
          <a:off x="0" y="0"/>
          <a:ext cx="9144000" cy="6721475"/>
        </p:xfrm>
        <a:graphic>
          <a:graphicData uri="http://schemas.openxmlformats.org/presentationml/2006/ole">
            <p:oleObj spid="_x0000_s22539" name="Диаграмма" r:id="rId4" imgW="8877300" imgH="6524625" progId="Excel.Chart.8">
              <p:embed/>
            </p:oleObj>
          </a:graphicData>
        </a:graphic>
      </p:graphicFrame>
      <p:sp>
        <p:nvSpPr>
          <p:cNvPr id="22540" name="Text Box 12"/>
          <p:cNvSpPr txBox="1">
            <a:spLocks noChangeArrowheads="1"/>
          </p:cNvSpPr>
          <p:nvPr/>
        </p:nvSpPr>
        <p:spPr bwMode="auto">
          <a:xfrm>
            <a:off x="468313" y="5949950"/>
            <a:ext cx="82819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Только 14% респондентов считают получение среднего профессионального образования личным выбором молодого человека.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Line 28"/>
          <p:cNvSpPr>
            <a:spLocks noChangeShapeType="1"/>
          </p:cNvSpPr>
          <p:nvPr/>
        </p:nvSpPr>
        <p:spPr bwMode="auto">
          <a:xfrm>
            <a:off x="4545013" y="2055813"/>
            <a:ext cx="1128712" cy="973137"/>
          </a:xfrm>
          <a:prstGeom prst="line">
            <a:avLst/>
          </a:prstGeom>
          <a:noFill/>
          <a:ln w="28575">
            <a:solidFill>
              <a:srgbClr val="333399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7890" name="Line 29"/>
          <p:cNvSpPr>
            <a:spLocks noChangeShapeType="1"/>
          </p:cNvSpPr>
          <p:nvPr/>
        </p:nvSpPr>
        <p:spPr bwMode="auto">
          <a:xfrm flipH="1">
            <a:off x="3222625" y="2055813"/>
            <a:ext cx="1128713" cy="1016000"/>
          </a:xfrm>
          <a:prstGeom prst="line">
            <a:avLst/>
          </a:prstGeom>
          <a:noFill/>
          <a:ln w="28575">
            <a:solidFill>
              <a:srgbClr val="333399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7891" name="Line 30"/>
          <p:cNvSpPr>
            <a:spLocks noChangeShapeType="1"/>
          </p:cNvSpPr>
          <p:nvPr/>
        </p:nvSpPr>
        <p:spPr bwMode="auto">
          <a:xfrm flipH="1" flipV="1">
            <a:off x="3184525" y="3240088"/>
            <a:ext cx="1166813" cy="1057275"/>
          </a:xfrm>
          <a:prstGeom prst="line">
            <a:avLst/>
          </a:prstGeom>
          <a:noFill/>
          <a:ln w="28575">
            <a:solidFill>
              <a:srgbClr val="333399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7892" name="Line 31"/>
          <p:cNvSpPr>
            <a:spLocks noChangeShapeType="1"/>
          </p:cNvSpPr>
          <p:nvPr/>
        </p:nvSpPr>
        <p:spPr bwMode="auto">
          <a:xfrm flipV="1">
            <a:off x="4545013" y="3240088"/>
            <a:ext cx="1166812" cy="1057275"/>
          </a:xfrm>
          <a:prstGeom prst="line">
            <a:avLst/>
          </a:prstGeom>
          <a:noFill/>
          <a:ln w="28575">
            <a:solidFill>
              <a:srgbClr val="333399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" name="Oval 11"/>
          <p:cNvSpPr>
            <a:spLocks noChangeArrowheads="1"/>
          </p:cNvSpPr>
          <p:nvPr/>
        </p:nvSpPr>
        <p:spPr bwMode="auto">
          <a:xfrm>
            <a:off x="4313238" y="1844675"/>
            <a:ext cx="225425" cy="249238"/>
          </a:xfrm>
          <a:prstGeom prst="ellipse">
            <a:avLst/>
          </a:prstGeom>
          <a:solidFill>
            <a:srgbClr val="0070C0">
              <a:alpha val="85000"/>
            </a:srgbClr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2" name="Oval 12"/>
          <p:cNvSpPr>
            <a:spLocks noChangeArrowheads="1"/>
          </p:cNvSpPr>
          <p:nvPr/>
        </p:nvSpPr>
        <p:spPr bwMode="auto">
          <a:xfrm>
            <a:off x="2989263" y="2986088"/>
            <a:ext cx="227012" cy="250825"/>
          </a:xfrm>
          <a:prstGeom prst="ellipse">
            <a:avLst/>
          </a:prstGeom>
          <a:solidFill>
            <a:srgbClr val="0070C0">
              <a:alpha val="85000"/>
            </a:srgbClr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4" name="Oval 14"/>
          <p:cNvSpPr>
            <a:spLocks noChangeArrowheads="1"/>
          </p:cNvSpPr>
          <p:nvPr/>
        </p:nvSpPr>
        <p:spPr bwMode="auto">
          <a:xfrm flipH="1" flipV="1">
            <a:off x="4319588" y="4259263"/>
            <a:ext cx="225425" cy="249237"/>
          </a:xfrm>
          <a:prstGeom prst="ellipse">
            <a:avLst/>
          </a:prstGeom>
          <a:solidFill>
            <a:srgbClr val="0070C0">
              <a:alpha val="85000"/>
            </a:srgbClr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6" name="Oval 16"/>
          <p:cNvSpPr>
            <a:spLocks noChangeArrowheads="1"/>
          </p:cNvSpPr>
          <p:nvPr/>
        </p:nvSpPr>
        <p:spPr bwMode="auto">
          <a:xfrm flipH="1" flipV="1">
            <a:off x="5641975" y="2986088"/>
            <a:ext cx="225425" cy="250825"/>
          </a:xfrm>
          <a:prstGeom prst="ellipse">
            <a:avLst/>
          </a:prstGeom>
          <a:solidFill>
            <a:srgbClr val="0070C0">
              <a:alpha val="85000"/>
            </a:srgbClr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27" name="Левая круглая скобка 26"/>
          <p:cNvSpPr/>
          <p:nvPr/>
        </p:nvSpPr>
        <p:spPr>
          <a:xfrm rot="2782578">
            <a:off x="1927225" y="-93662"/>
            <a:ext cx="220663" cy="3729037"/>
          </a:xfrm>
          <a:prstGeom prst="leftBracket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7902" name="TextBox 27"/>
          <p:cNvSpPr txBox="1">
            <a:spLocks noChangeArrowheads="1"/>
          </p:cNvSpPr>
          <p:nvPr/>
        </p:nvSpPr>
        <p:spPr bwMode="auto">
          <a:xfrm>
            <a:off x="211138" y="1270000"/>
            <a:ext cx="169703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002060"/>
                </a:solidFill>
                <a:latin typeface="Calibri" pitchFamily="34" charset="0"/>
              </a:rPr>
              <a:t>ФЕДЕРАЛЬНЫЕ</a:t>
            </a:r>
          </a:p>
          <a:p>
            <a:r>
              <a:rPr lang="ru-RU" b="1">
                <a:solidFill>
                  <a:srgbClr val="002060"/>
                </a:solidFill>
                <a:latin typeface="Calibri" pitchFamily="34" charset="0"/>
              </a:rPr>
              <a:t>ЗАДАЧИ</a:t>
            </a:r>
          </a:p>
        </p:txBody>
      </p:sp>
      <p:pic>
        <p:nvPicPr>
          <p:cNvPr id="37903" name="Рисунок 2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88913"/>
            <a:ext cx="863600" cy="936625"/>
          </a:xfrm>
          <a:prstGeom prst="rect">
            <a:avLst/>
          </a:prstGeom>
          <a:noFill/>
          <a:ln w="12700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32" name="Левая круглая скобка 31"/>
          <p:cNvSpPr/>
          <p:nvPr/>
        </p:nvSpPr>
        <p:spPr>
          <a:xfrm rot="7943232">
            <a:off x="7013575" y="-74612"/>
            <a:ext cx="255587" cy="3729038"/>
          </a:xfrm>
          <a:prstGeom prst="leftBracket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7905" name="Рисунок 32" descr="tatarstan-map-1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16850" y="188913"/>
            <a:ext cx="1003300" cy="67945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37906" name="TextBox 33"/>
          <p:cNvSpPr txBox="1">
            <a:spLocks noChangeArrowheads="1"/>
          </p:cNvSpPr>
          <p:nvPr/>
        </p:nvSpPr>
        <p:spPr bwMode="auto">
          <a:xfrm>
            <a:off x="7137400" y="1054100"/>
            <a:ext cx="18272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ru-RU" b="1">
                <a:solidFill>
                  <a:srgbClr val="002060"/>
                </a:solidFill>
                <a:latin typeface="Calibri" pitchFamily="34" charset="0"/>
              </a:rPr>
              <a:t>РЕГИОНАЛЬНЫЕ</a:t>
            </a:r>
          </a:p>
          <a:p>
            <a:pPr algn="r"/>
            <a:r>
              <a:rPr lang="ru-RU" b="1">
                <a:solidFill>
                  <a:srgbClr val="002060"/>
                </a:solidFill>
                <a:latin typeface="Calibri" pitchFamily="34" charset="0"/>
              </a:rPr>
              <a:t>ЗАДАЧИ</a:t>
            </a:r>
          </a:p>
        </p:txBody>
      </p:sp>
      <p:sp>
        <p:nvSpPr>
          <p:cNvPr id="35" name="Левая круглая скобка 34"/>
          <p:cNvSpPr/>
          <p:nvPr/>
        </p:nvSpPr>
        <p:spPr>
          <a:xfrm rot="16200000">
            <a:off x="4464051" y="3392487"/>
            <a:ext cx="215900" cy="3889375"/>
          </a:xfrm>
          <a:prstGeom prst="leftBracket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7908" name="TextBox 36"/>
          <p:cNvSpPr txBox="1">
            <a:spLocks noChangeArrowheads="1"/>
          </p:cNvSpPr>
          <p:nvPr/>
        </p:nvSpPr>
        <p:spPr bwMode="auto">
          <a:xfrm>
            <a:off x="3708400" y="5580063"/>
            <a:ext cx="14954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002060"/>
                </a:solidFill>
                <a:latin typeface="Calibri" pitchFamily="34" charset="0"/>
              </a:rPr>
              <a:t>ЗАДАЧИ </a:t>
            </a:r>
            <a:r>
              <a:rPr lang="en-US" b="1">
                <a:solidFill>
                  <a:srgbClr val="002060"/>
                </a:solidFill>
                <a:latin typeface="Calibri" pitchFamily="34" charset="0"/>
              </a:rPr>
              <a:t>WSR</a:t>
            </a:r>
            <a:endParaRPr lang="ru-RU" b="1">
              <a:solidFill>
                <a:srgbClr val="002060"/>
              </a:solidFill>
              <a:latin typeface="Calibri" pitchFamily="34" charset="0"/>
            </a:endParaRPr>
          </a:p>
        </p:txBody>
      </p:sp>
      <p:pic>
        <p:nvPicPr>
          <p:cNvPr id="37909" name="Рисунок 37" descr="WSR LOGO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76375" y="5297488"/>
            <a:ext cx="935038" cy="579437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37910" name="TextBox 30"/>
          <p:cNvSpPr txBox="1">
            <a:spLocks noChangeArrowheads="1"/>
          </p:cNvSpPr>
          <p:nvPr/>
        </p:nvSpPr>
        <p:spPr bwMode="auto">
          <a:xfrm>
            <a:off x="3419475" y="2781300"/>
            <a:ext cx="21590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002060"/>
                </a:solidFill>
                <a:latin typeface="Calibri" pitchFamily="34" charset="0"/>
              </a:rPr>
              <a:t>Межрегиональный центр компетенций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4"/>
          <p:cNvSpPr>
            <a:spLocks noChangeArrowheads="1"/>
          </p:cNvSpPr>
          <p:nvPr/>
        </p:nvSpPr>
        <p:spPr bwMode="auto">
          <a:xfrm>
            <a:off x="327025" y="0"/>
            <a:ext cx="8816975" cy="620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1428" tIns="45715" rIns="91428" bIns="45715"/>
          <a:lstStyle/>
          <a:p>
            <a:pPr algn="r" defTabSz="1008063">
              <a:lnSpc>
                <a:spcPct val="90000"/>
              </a:lnSpc>
            </a:pPr>
            <a:endParaRPr lang="ru-RU" altLang="ru-RU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38914" name="Rectangle 9"/>
          <p:cNvSpPr>
            <a:spLocks noChangeArrowheads="1"/>
          </p:cNvSpPr>
          <p:nvPr/>
        </p:nvSpPr>
        <p:spPr bwMode="auto">
          <a:xfrm>
            <a:off x="0" y="98425"/>
            <a:ext cx="9144000" cy="620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1428" tIns="45715" rIns="91428" bIns="45715"/>
          <a:lstStyle/>
          <a:p>
            <a:pPr algn="ctr" defTabSz="1008063">
              <a:lnSpc>
                <a:spcPct val="90000"/>
              </a:lnSpc>
            </a:pPr>
            <a:r>
              <a:rPr lang="ru-RU" altLang="ru-RU" sz="2400" b="1">
                <a:solidFill>
                  <a:srgbClr val="002060"/>
                </a:solidFill>
                <a:latin typeface="Calibri" pitchFamily="34" charset="0"/>
              </a:rPr>
              <a:t>Структура МЦК</a:t>
            </a:r>
          </a:p>
          <a:p>
            <a:pPr algn="r" defTabSz="1008063">
              <a:lnSpc>
                <a:spcPct val="90000"/>
              </a:lnSpc>
            </a:pPr>
            <a:endParaRPr lang="ru-RU" altLang="ru-RU" sz="2400" b="1">
              <a:solidFill>
                <a:srgbClr val="002060"/>
              </a:solidFill>
              <a:latin typeface="Calibri" pitchFamily="34" charset="0"/>
            </a:endParaRPr>
          </a:p>
        </p:txBody>
      </p:sp>
      <p:graphicFrame>
        <p:nvGraphicFramePr>
          <p:cNvPr id="26668" name="Group 44"/>
          <p:cNvGraphicFramePr>
            <a:graphicFrameLocks noGrp="1"/>
          </p:cNvGraphicFramePr>
          <p:nvPr/>
        </p:nvGraphicFramePr>
        <p:xfrm>
          <a:off x="0" y="3716338"/>
          <a:ext cx="9144000" cy="3152775"/>
        </p:xfrm>
        <a:graphic>
          <a:graphicData uri="http://schemas.openxmlformats.org/drawingml/2006/table">
            <a:tbl>
              <a:tblPr/>
              <a:tblGrid>
                <a:gridCol w="1814513"/>
                <a:gridCol w="3563937"/>
                <a:gridCol w="3765550"/>
              </a:tblGrid>
              <a:tr h="649288">
                <a:tc>
                  <a:txBody>
                    <a:bodyPr/>
                    <a:lstStyle/>
                    <a:p>
                      <a:pPr marL="0" marR="0" lvl="0" indent="0" algn="ctr" defTabSz="1008063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alibri" pitchFamily="34" charset="0"/>
                        </a:rPr>
                        <a:t>Подразделение МЦК</a:t>
                      </a:r>
                    </a:p>
                  </a:txBody>
                  <a:tcPr marL="81630" marR="81630" marT="32652" marB="3265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8063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alibri" pitchFamily="34" charset="0"/>
                        </a:rPr>
                        <a:t>Тренировочный полигон</a:t>
                      </a:r>
                    </a:p>
                  </a:txBody>
                  <a:tcPr marL="81630" marR="81630" marT="32652" marB="3265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8063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alibri" pitchFamily="34" charset="0"/>
                        </a:rPr>
                        <a:t>Учебный центр</a:t>
                      </a:r>
                    </a:p>
                  </a:txBody>
                  <a:tcPr marL="81630" marR="81630" marT="32652" marB="3265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BF03"/>
                    </a:solidFill>
                  </a:tcPr>
                </a:tc>
              </a:tr>
              <a:tr h="1022350">
                <a:tc>
                  <a:txBody>
                    <a:bodyPr/>
                    <a:lstStyle/>
                    <a:p>
                      <a:pPr marL="0" marR="0" lvl="0" indent="0" algn="ctr" defTabSz="1008063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alibri" pitchFamily="34" charset="0"/>
                        </a:rPr>
                        <a:t>Основная функция</a:t>
                      </a:r>
                    </a:p>
                  </a:txBody>
                  <a:tcPr marL="81630" marR="81630" marT="32652" marB="3265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8063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alibri" pitchFamily="34" charset="0"/>
                        </a:rPr>
                        <a:t>Подготовка национальной сборной по профессиональному мастерству</a:t>
                      </a:r>
                    </a:p>
                  </a:txBody>
                  <a:tcPr marL="81630" marR="81630" marT="32652" marB="3265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8063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alibri" pitchFamily="34" charset="0"/>
                        </a:rPr>
                        <a:t>Подготовка квалифицированных рабочих кадров для региона</a:t>
                      </a:r>
                    </a:p>
                  </a:txBody>
                  <a:tcPr marL="81630" marR="81630" marT="32652" marB="3265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BF03"/>
                    </a:solidFill>
                  </a:tcPr>
                </a:tc>
              </a:tr>
              <a:tr h="395288">
                <a:tc>
                  <a:txBody>
                    <a:bodyPr/>
                    <a:lstStyle/>
                    <a:p>
                      <a:pPr marL="0" marR="0" lvl="0" indent="0" algn="ctr" defTabSz="1008063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alibri" pitchFamily="34" charset="0"/>
                        </a:rPr>
                        <a:t>Оператор</a:t>
                      </a:r>
                    </a:p>
                  </a:txBody>
                  <a:tcPr marL="81630" marR="81630" marT="32652" marB="3265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8063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alibri" pitchFamily="34" charset="0"/>
                        </a:rPr>
                        <a:t>Союз «Ворлдскиллс Россия»</a:t>
                      </a:r>
                    </a:p>
                  </a:txBody>
                  <a:tcPr marL="81630" marR="81630" marT="32652" marB="3265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8063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alibri" pitchFamily="34" charset="0"/>
                        </a:rPr>
                        <a:t>ГАОУ СПО СО</a:t>
                      </a:r>
                    </a:p>
                  </a:txBody>
                  <a:tcPr marL="81630" marR="81630" marT="32652" marB="3265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BF03"/>
                    </a:solidFill>
                  </a:tcPr>
                </a:tc>
              </a:tr>
              <a:tr h="1085850">
                <a:tc>
                  <a:txBody>
                    <a:bodyPr/>
                    <a:lstStyle/>
                    <a:p>
                      <a:pPr marL="0" marR="0" lvl="0" indent="0" algn="ctr" defTabSz="1008063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alibri" pitchFamily="34" charset="0"/>
                        </a:rPr>
                        <a:t>Направления подготовки</a:t>
                      </a:r>
                    </a:p>
                  </a:txBody>
                  <a:tcPr marL="81630" marR="81630" marT="32652" marB="3265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8063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alibri" pitchFamily="34" charset="0"/>
                        </a:rPr>
                        <a:t>8 компетенций WorldSkills</a:t>
                      </a:r>
                    </a:p>
                    <a:p>
                      <a:pPr marL="0" marR="0" lvl="0" indent="0" algn="l" defTabSz="1008063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alibri" pitchFamily="34" charset="0"/>
                        </a:rPr>
                        <a:t>по 2 рабочих поста в каждой</a:t>
                      </a:r>
                    </a:p>
                  </a:txBody>
                  <a:tcPr marL="81630" marR="81630" marT="32652" marB="3265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8063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alibri" pitchFamily="34" charset="0"/>
                        </a:rPr>
                        <a:t>13+3 специальностей СПО</a:t>
                      </a:r>
                    </a:p>
                    <a:p>
                      <a:pPr marL="0" marR="0" lvl="0" indent="0" algn="l" defTabSz="1008063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alibri" pitchFamily="34" charset="0"/>
                        </a:rPr>
                        <a:t>Не менее 2 групп по 15 студентов по каждой специальности</a:t>
                      </a:r>
                    </a:p>
                  </a:txBody>
                  <a:tcPr marL="81630" marR="81630" marT="32652" marB="3265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BF03"/>
                    </a:solidFill>
                  </a:tcPr>
                </a:tc>
              </a:tr>
            </a:tbl>
          </a:graphicData>
        </a:graphic>
      </p:graphicFrame>
      <p:sp>
        <p:nvSpPr>
          <p:cNvPr id="38937" name="Rectangle 26"/>
          <p:cNvSpPr>
            <a:spLocks noChangeArrowheads="1"/>
          </p:cNvSpPr>
          <p:nvPr/>
        </p:nvSpPr>
        <p:spPr bwMode="auto">
          <a:xfrm>
            <a:off x="2220913" y="882650"/>
            <a:ext cx="4702175" cy="2546350"/>
          </a:xfrm>
          <a:prstGeom prst="rect">
            <a:avLst/>
          </a:prstGeom>
          <a:solidFill>
            <a:srgbClr val="809ACE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8938" name="Rectangle 3"/>
          <p:cNvSpPr>
            <a:spLocks noChangeArrowheads="1"/>
          </p:cNvSpPr>
          <p:nvPr/>
        </p:nvSpPr>
        <p:spPr bwMode="auto">
          <a:xfrm>
            <a:off x="2220913" y="881063"/>
            <a:ext cx="4702175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36" tIns="41468" rIns="82936" bIns="41468"/>
          <a:lstStyle/>
          <a:p>
            <a:pPr algn="ctr" defTabSz="828675"/>
            <a:r>
              <a:rPr lang="ru-RU" altLang="ru-RU" sz="1600">
                <a:solidFill>
                  <a:srgbClr val="000066"/>
                </a:solidFill>
                <a:latin typeface="Tahoma" pitchFamily="34" charset="0"/>
              </a:rPr>
              <a:t>Межрегиональный Центр Компетенций </a:t>
            </a:r>
          </a:p>
          <a:p>
            <a:pPr algn="ctr" defTabSz="828675"/>
            <a:endParaRPr lang="ru-RU" altLang="ru-RU" sz="1600">
              <a:solidFill>
                <a:srgbClr val="000066"/>
              </a:solidFill>
              <a:latin typeface="Tahoma" pitchFamily="34" charset="0"/>
            </a:endParaRPr>
          </a:p>
        </p:txBody>
      </p:sp>
      <p:pic>
        <p:nvPicPr>
          <p:cNvPr id="26652" name="Picture 2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1088" y="1274763"/>
            <a:ext cx="2146300" cy="1535112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</p:pic>
      <p:sp>
        <p:nvSpPr>
          <p:cNvPr id="38940" name="Rectangle 3"/>
          <p:cNvSpPr>
            <a:spLocks noChangeArrowheads="1"/>
          </p:cNvSpPr>
          <p:nvPr/>
        </p:nvSpPr>
        <p:spPr bwMode="auto">
          <a:xfrm>
            <a:off x="2351088" y="2840038"/>
            <a:ext cx="2155825" cy="58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36" tIns="41468" rIns="82936" bIns="41468" anchor="ctr"/>
          <a:lstStyle/>
          <a:p>
            <a:pPr algn="ctr" defTabSz="828675"/>
            <a:r>
              <a:rPr lang="ru-RU" altLang="ru-RU" sz="1500">
                <a:solidFill>
                  <a:srgbClr val="000066"/>
                </a:solidFill>
                <a:latin typeface="Tahoma" pitchFamily="34" charset="0"/>
              </a:rPr>
              <a:t>Площадка технопарка «Университетский» </a:t>
            </a:r>
          </a:p>
        </p:txBody>
      </p:sp>
      <p:pic>
        <p:nvPicPr>
          <p:cNvPr id="26654" name="Picture 30" descr="Техникум_политехнический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37088" y="1274763"/>
            <a:ext cx="2155825" cy="15367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</p:pic>
      <p:sp>
        <p:nvSpPr>
          <p:cNvPr id="38942" name="Rectangle 3"/>
          <p:cNvSpPr>
            <a:spLocks noChangeArrowheads="1"/>
          </p:cNvSpPr>
          <p:nvPr/>
        </p:nvSpPr>
        <p:spPr bwMode="auto">
          <a:xfrm>
            <a:off x="4637088" y="2840038"/>
            <a:ext cx="2155825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36" tIns="41468" rIns="82936" bIns="41468"/>
          <a:lstStyle/>
          <a:p>
            <a:pPr algn="ctr" defTabSz="828675"/>
            <a:r>
              <a:rPr lang="ru-RU" altLang="ru-RU" sz="1500">
                <a:solidFill>
                  <a:srgbClr val="000066"/>
                </a:solidFill>
                <a:latin typeface="Tahoma" pitchFamily="34" charset="0"/>
              </a:rPr>
              <a:t>Площадка </a:t>
            </a:r>
          </a:p>
          <a:p>
            <a:pPr algn="ctr" defTabSz="828675"/>
            <a:r>
              <a:rPr lang="ru-RU" altLang="ru-RU" sz="1500">
                <a:solidFill>
                  <a:srgbClr val="000066"/>
                </a:solidFill>
                <a:latin typeface="Tahoma" pitchFamily="34" charset="0"/>
              </a:rPr>
              <a:t>ул. Ленина, 89</a:t>
            </a:r>
          </a:p>
          <a:p>
            <a:pPr algn="ctr" defTabSz="828675"/>
            <a:endParaRPr lang="ru-RU" altLang="ru-RU" sz="1500">
              <a:solidFill>
                <a:srgbClr val="000066"/>
              </a:solidFill>
              <a:latin typeface="Tahoma" pitchFamily="34" charset="0"/>
            </a:endParaRPr>
          </a:p>
        </p:txBody>
      </p:sp>
      <p:sp>
        <p:nvSpPr>
          <p:cNvPr id="38943" name="Rectangle 32"/>
          <p:cNvSpPr>
            <a:spLocks noChangeArrowheads="1"/>
          </p:cNvSpPr>
          <p:nvPr/>
        </p:nvSpPr>
        <p:spPr bwMode="auto">
          <a:xfrm>
            <a:off x="4703763" y="3363913"/>
            <a:ext cx="130175" cy="12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8944" name="Rectangle 33"/>
          <p:cNvSpPr>
            <a:spLocks noChangeArrowheads="1"/>
          </p:cNvSpPr>
          <p:nvPr/>
        </p:nvSpPr>
        <p:spPr bwMode="auto">
          <a:xfrm>
            <a:off x="4179888" y="3363913"/>
            <a:ext cx="131762" cy="12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8945" name="AutoShape 34"/>
          <p:cNvSpPr>
            <a:spLocks/>
          </p:cNvSpPr>
          <p:nvPr/>
        </p:nvSpPr>
        <p:spPr bwMode="auto">
          <a:xfrm>
            <a:off x="131763" y="1665288"/>
            <a:ext cx="1631950" cy="1216025"/>
          </a:xfrm>
          <a:prstGeom prst="callout1">
            <a:avLst>
              <a:gd name="adj1" fmla="val 8532"/>
              <a:gd name="adj2" fmla="val 104231"/>
              <a:gd name="adj3" fmla="val 26778"/>
              <a:gd name="adj4" fmla="val 131569"/>
            </a:avLst>
          </a:prstGeom>
          <a:noFill/>
          <a:ln w="19050">
            <a:solidFill>
              <a:srgbClr val="000066"/>
            </a:solidFill>
            <a:miter lim="800000"/>
            <a:headEnd/>
            <a:tailEnd type="triangle" w="lg" len="med"/>
          </a:ln>
        </p:spPr>
        <p:txBody>
          <a:bodyPr lIns="82936" tIns="41468" rIns="82936" bIns="41468"/>
          <a:lstStyle/>
          <a:p>
            <a:pPr algn="r" defTabSz="828675" eaLnBrk="0" hangingPunct="0"/>
            <a:r>
              <a:rPr lang="ru-RU" sz="1600">
                <a:latin typeface="Tahoma" pitchFamily="34" charset="0"/>
              </a:rPr>
              <a:t>Практические занятия на современном оборудовании</a:t>
            </a:r>
          </a:p>
        </p:txBody>
      </p:sp>
      <p:sp>
        <p:nvSpPr>
          <p:cNvPr id="38946" name="AutoShape 35"/>
          <p:cNvSpPr>
            <a:spLocks/>
          </p:cNvSpPr>
          <p:nvPr/>
        </p:nvSpPr>
        <p:spPr bwMode="auto">
          <a:xfrm>
            <a:off x="7380288" y="1730375"/>
            <a:ext cx="1631950" cy="1216025"/>
          </a:xfrm>
          <a:prstGeom prst="callout1">
            <a:avLst>
              <a:gd name="adj1" fmla="val 8532"/>
              <a:gd name="adj2" fmla="val -4231"/>
              <a:gd name="adj3" fmla="val 24287"/>
              <a:gd name="adj4" fmla="val -23634"/>
            </a:avLst>
          </a:prstGeom>
          <a:noFill/>
          <a:ln w="19050">
            <a:solidFill>
              <a:srgbClr val="000066"/>
            </a:solidFill>
            <a:miter lim="800000"/>
            <a:headEnd/>
            <a:tailEnd type="triangle" w="lg" len="med"/>
          </a:ln>
        </p:spPr>
        <p:txBody>
          <a:bodyPr lIns="82936" tIns="41468" rIns="82936" bIns="41468"/>
          <a:lstStyle/>
          <a:p>
            <a:pPr defTabSz="828675" eaLnBrk="0" hangingPunct="0"/>
            <a:r>
              <a:rPr lang="ru-RU" sz="1600">
                <a:latin typeface="Tahoma" pitchFamily="34" charset="0"/>
              </a:rPr>
              <a:t>Теоретическая подготовка</a:t>
            </a:r>
          </a:p>
        </p:txBody>
      </p:sp>
      <p:sp>
        <p:nvSpPr>
          <p:cNvPr id="38947" name="Rectangle 36"/>
          <p:cNvSpPr>
            <a:spLocks noChangeArrowheads="1"/>
          </p:cNvSpPr>
          <p:nvPr/>
        </p:nvSpPr>
        <p:spPr bwMode="auto">
          <a:xfrm>
            <a:off x="4376738" y="1208088"/>
            <a:ext cx="195262" cy="195262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8948" name="Rectangle 37"/>
          <p:cNvSpPr>
            <a:spLocks noChangeArrowheads="1"/>
          </p:cNvSpPr>
          <p:nvPr/>
        </p:nvSpPr>
        <p:spPr bwMode="auto">
          <a:xfrm>
            <a:off x="4376738" y="1470025"/>
            <a:ext cx="195262" cy="195263"/>
          </a:xfrm>
          <a:prstGeom prst="rect">
            <a:avLst/>
          </a:prstGeom>
          <a:solidFill>
            <a:srgbClr val="EBBF0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8949" name="Rectangle 38"/>
          <p:cNvSpPr>
            <a:spLocks noChangeArrowheads="1"/>
          </p:cNvSpPr>
          <p:nvPr/>
        </p:nvSpPr>
        <p:spPr bwMode="auto">
          <a:xfrm>
            <a:off x="6662738" y="1470025"/>
            <a:ext cx="195262" cy="195263"/>
          </a:xfrm>
          <a:prstGeom prst="rect">
            <a:avLst/>
          </a:prstGeom>
          <a:solidFill>
            <a:srgbClr val="EBBF0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8950" name="Text Box 39"/>
          <p:cNvSpPr txBox="1">
            <a:spLocks noChangeArrowheads="1"/>
          </p:cNvSpPr>
          <p:nvPr/>
        </p:nvSpPr>
        <p:spPr bwMode="auto">
          <a:xfrm>
            <a:off x="4376738" y="1143000"/>
            <a:ext cx="1952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828675" eaLnBrk="0" hangingPunct="0"/>
            <a:r>
              <a:rPr lang="ru-RU">
                <a:latin typeface="Tahoma" pitchFamily="34" charset="0"/>
                <a:sym typeface="Webdings" pitchFamily="18" charset="2"/>
              </a:rPr>
              <a:t></a:t>
            </a:r>
          </a:p>
        </p:txBody>
      </p:sp>
      <p:sp>
        <p:nvSpPr>
          <p:cNvPr id="38951" name="Text Box 40"/>
          <p:cNvSpPr txBox="1">
            <a:spLocks noChangeArrowheads="1"/>
          </p:cNvSpPr>
          <p:nvPr/>
        </p:nvSpPr>
        <p:spPr bwMode="auto">
          <a:xfrm>
            <a:off x="4376738" y="1403350"/>
            <a:ext cx="1952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828675" eaLnBrk="0" hangingPunct="0"/>
            <a:r>
              <a:rPr lang="ru-RU">
                <a:latin typeface="Tahoma" pitchFamily="34" charset="0"/>
                <a:sym typeface="Webdings" pitchFamily="18" charset="2"/>
              </a:rPr>
              <a:t></a:t>
            </a:r>
          </a:p>
        </p:txBody>
      </p:sp>
      <p:sp>
        <p:nvSpPr>
          <p:cNvPr id="38952" name="Text Box 41"/>
          <p:cNvSpPr txBox="1">
            <a:spLocks noChangeArrowheads="1"/>
          </p:cNvSpPr>
          <p:nvPr/>
        </p:nvSpPr>
        <p:spPr bwMode="auto">
          <a:xfrm>
            <a:off x="6662738" y="1403350"/>
            <a:ext cx="1952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828675" eaLnBrk="0" hangingPunct="0"/>
            <a:r>
              <a:rPr lang="ru-RU">
                <a:latin typeface="Tahoma" pitchFamily="34" charset="0"/>
                <a:sym typeface="Webdings" pitchFamily="18" charset="2"/>
              </a:rPr>
              <a:t>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4"/>
          <p:cNvSpPr>
            <a:spLocks noChangeArrowheads="1"/>
          </p:cNvSpPr>
          <p:nvPr/>
        </p:nvSpPr>
        <p:spPr bwMode="auto">
          <a:xfrm>
            <a:off x="327025" y="0"/>
            <a:ext cx="8816975" cy="620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1428" tIns="45715" rIns="91428" bIns="45715"/>
          <a:lstStyle/>
          <a:p>
            <a:pPr algn="r" defTabSz="1008063">
              <a:lnSpc>
                <a:spcPct val="90000"/>
              </a:lnSpc>
            </a:pPr>
            <a:endParaRPr lang="ru-RU" altLang="ru-RU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39938" name="Rectangle 9"/>
          <p:cNvSpPr>
            <a:spLocks noChangeArrowheads="1"/>
          </p:cNvSpPr>
          <p:nvPr/>
        </p:nvSpPr>
        <p:spPr bwMode="auto">
          <a:xfrm>
            <a:off x="179388" y="115888"/>
            <a:ext cx="8816975" cy="620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1428" tIns="45715" rIns="91428" bIns="45715"/>
          <a:lstStyle/>
          <a:p>
            <a:pPr algn="ctr" defTabSz="1008063">
              <a:lnSpc>
                <a:spcPct val="90000"/>
              </a:lnSpc>
            </a:pPr>
            <a:r>
              <a:rPr lang="ru-RU" altLang="ru-RU" sz="2400" b="1">
                <a:solidFill>
                  <a:srgbClr val="002060"/>
                </a:solidFill>
                <a:latin typeface="Calibri" pitchFamily="34" charset="0"/>
              </a:rPr>
              <a:t>Специальности СПО и компетенции WorldSkills МЦК </a:t>
            </a:r>
          </a:p>
        </p:txBody>
      </p:sp>
      <p:graphicFrame>
        <p:nvGraphicFramePr>
          <p:cNvPr id="27731" name="Group 83"/>
          <p:cNvGraphicFramePr>
            <a:graphicFrameLocks noGrp="1"/>
          </p:cNvGraphicFramePr>
          <p:nvPr/>
        </p:nvGraphicFramePr>
        <p:xfrm>
          <a:off x="0" y="750888"/>
          <a:ext cx="9144000" cy="6107112"/>
        </p:xfrm>
        <a:graphic>
          <a:graphicData uri="http://schemas.openxmlformats.org/drawingml/2006/table">
            <a:tbl>
              <a:tblPr/>
              <a:tblGrid>
                <a:gridCol w="474663"/>
                <a:gridCol w="5214937"/>
                <a:gridCol w="3454400"/>
              </a:tblGrid>
              <a:tr h="334963">
                <a:tc>
                  <a:txBody>
                    <a:bodyPr/>
                    <a:lstStyle/>
                    <a:p>
                      <a:pPr marL="0" marR="0" lvl="0" indent="0" algn="l" defTabSz="1008063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81630" marR="81630" marT="32652" marB="3265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8063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 Narrow" pitchFamily="34" charset="0"/>
                        </a:rPr>
                        <a:t>Специальности СПО</a:t>
                      </a:r>
                    </a:p>
                  </a:txBody>
                  <a:tcPr marL="81630" marR="81630" marT="32652" marB="3265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8063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 Narrow" pitchFamily="34" charset="0"/>
                        </a:rPr>
                        <a:t>Компетенции WorldSkills </a:t>
                      </a:r>
                    </a:p>
                  </a:txBody>
                  <a:tcPr marL="81630" marR="81630" marT="32652" marB="3265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l" defTabSz="1008063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 Narrow" pitchFamily="34" charset="0"/>
                        </a:rPr>
                        <a:t>1</a:t>
                      </a:r>
                    </a:p>
                  </a:txBody>
                  <a:tcPr marL="81630" marR="81630" marT="32652" marB="3265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8063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 Narrow" pitchFamily="34" charset="0"/>
                        </a:rPr>
                        <a:t>Мехатроник</a:t>
                      </a:r>
                    </a:p>
                  </a:txBody>
                  <a:tcPr marL="81630" marR="81630" marT="32652" marB="3265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BC0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8063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 Narrow" pitchFamily="34" charset="0"/>
                        </a:rPr>
                        <a:t>Мехатроника</a:t>
                      </a:r>
                    </a:p>
                  </a:txBody>
                  <a:tcPr marL="81630" marR="81630" marT="32652" marB="3265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l" defTabSz="1008063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 Narrow" pitchFamily="34" charset="0"/>
                        </a:rPr>
                        <a:t>2</a:t>
                      </a:r>
                    </a:p>
                  </a:txBody>
                  <a:tcPr marL="81630" marR="81630" marT="32652" marB="3265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8063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 Narrow" pitchFamily="34" charset="0"/>
                        </a:rPr>
                        <a:t>Специалист по технологии машиностроения</a:t>
                      </a:r>
                    </a:p>
                  </a:txBody>
                  <a:tcPr marL="81630" marR="81630" marT="32652" marB="3265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BC0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8063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81630" marR="81630" marT="32652" marB="3265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marL="0" marR="0" lvl="0" indent="0" algn="l" defTabSz="1008063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 Narrow" pitchFamily="34" charset="0"/>
                        </a:rPr>
                        <a:t>3</a:t>
                      </a:r>
                    </a:p>
                  </a:txBody>
                  <a:tcPr marL="81630" marR="81630" marT="32652" marB="3265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8063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 Narrow" pitchFamily="34" charset="0"/>
                        </a:rPr>
                        <a:t>Техник-конструктор</a:t>
                      </a:r>
                    </a:p>
                  </a:txBody>
                  <a:tcPr marL="81630" marR="81630" marT="32652" marB="3265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BC0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8063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 Narrow" pitchFamily="34" charset="0"/>
                        </a:rPr>
                        <a:t>Инженерный дизайн CAD</a:t>
                      </a:r>
                    </a:p>
                  </a:txBody>
                  <a:tcPr marL="81630" marR="81630" marT="32652" marB="3265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l" defTabSz="1008063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 Narrow" pitchFamily="34" charset="0"/>
                        </a:rPr>
                        <a:t>4</a:t>
                      </a:r>
                    </a:p>
                  </a:txBody>
                  <a:tcPr marL="81630" marR="81630" marT="32652" marB="3265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8063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 Narrow" pitchFamily="34" charset="0"/>
                        </a:rPr>
                        <a:t>Наладчик-ремонтник промышленного оборудования</a:t>
                      </a:r>
                    </a:p>
                  </a:txBody>
                  <a:tcPr marL="81630" marR="81630" marT="32652" marB="3265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BC0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8063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81630" marR="81630" marT="32652" marB="3265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l" defTabSz="1008063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 Narrow" pitchFamily="34" charset="0"/>
                        </a:rPr>
                        <a:t>5</a:t>
                      </a:r>
                    </a:p>
                  </a:txBody>
                  <a:tcPr marL="81630" marR="81630" marT="32652" marB="3265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8063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 Narrow" pitchFamily="34" charset="0"/>
                        </a:rPr>
                        <a:t>Техник по обслуживанию роботизированного пр-ва</a:t>
                      </a:r>
                    </a:p>
                  </a:txBody>
                  <a:tcPr marL="81630" marR="81630" marT="32652" marB="3265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BC0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8063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81630" marR="81630" marT="32652" marB="3265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l" defTabSz="1008063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 Narrow" pitchFamily="34" charset="0"/>
                        </a:rPr>
                        <a:t>6</a:t>
                      </a:r>
                    </a:p>
                  </a:txBody>
                  <a:tcPr marL="81630" marR="81630" marT="32652" marB="3265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8063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 Narrow" pitchFamily="34" charset="0"/>
                        </a:rPr>
                        <a:t>Токарь-универсал</a:t>
                      </a:r>
                    </a:p>
                  </a:txBody>
                  <a:tcPr marL="81630" marR="81630" marT="32652" marB="3265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BC0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8063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 Narrow" pitchFamily="34" charset="0"/>
                        </a:rPr>
                        <a:t>Токарные работы на станках с ЧПУ</a:t>
                      </a:r>
                    </a:p>
                  </a:txBody>
                  <a:tcPr marL="81630" marR="81630" marT="32652" marB="3265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l" defTabSz="1008063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 Narrow" pitchFamily="34" charset="0"/>
                        </a:rPr>
                        <a:t>7</a:t>
                      </a:r>
                    </a:p>
                  </a:txBody>
                  <a:tcPr marL="81630" marR="81630" marT="32652" marB="3265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8063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 Narrow" pitchFamily="34" charset="0"/>
                        </a:rPr>
                        <a:t>Фрезеровщик-универсал</a:t>
                      </a:r>
                    </a:p>
                  </a:txBody>
                  <a:tcPr marL="81630" marR="81630" marT="32652" marB="3265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BC0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8063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 Narrow" pitchFamily="34" charset="0"/>
                        </a:rPr>
                        <a:t>Фрезерные работы на станках с ЧПУ</a:t>
                      </a:r>
                    </a:p>
                  </a:txBody>
                  <a:tcPr marL="81630" marR="81630" marT="32652" marB="3265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l" defTabSz="1008063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 Narrow" pitchFamily="34" charset="0"/>
                        </a:rPr>
                        <a:t>8</a:t>
                      </a:r>
                    </a:p>
                  </a:txBody>
                  <a:tcPr marL="81630" marR="81630" marT="32652" marB="3265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8063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 Narrow" pitchFamily="34" charset="0"/>
                        </a:rPr>
                        <a:t>Оператор станков с программным управлением</a:t>
                      </a:r>
                    </a:p>
                  </a:txBody>
                  <a:tcPr marL="81630" marR="81630" marT="32652" marB="3265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BC0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8063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81630" marR="81630" marT="32652" marB="3265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l" defTabSz="1008063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 Narrow" pitchFamily="34" charset="0"/>
                        </a:rPr>
                        <a:t>9</a:t>
                      </a:r>
                    </a:p>
                  </a:txBody>
                  <a:tcPr marL="81630" marR="81630" marT="32652" marB="3265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8063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 Narrow" pitchFamily="34" charset="0"/>
                        </a:rPr>
                        <a:t>Слесарь</a:t>
                      </a:r>
                    </a:p>
                  </a:txBody>
                  <a:tcPr marL="81630" marR="81630" marT="32652" marB="3265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BC0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8063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81630" marR="81630" marT="32652" marB="3265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marL="0" marR="0" lvl="0" indent="0" algn="l" defTabSz="1008063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 Narrow" pitchFamily="34" charset="0"/>
                        </a:rPr>
                        <a:t>10</a:t>
                      </a:r>
                    </a:p>
                  </a:txBody>
                  <a:tcPr marL="81630" marR="81630" marT="32652" marB="3265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8063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 Narrow" pitchFamily="34" charset="0"/>
                        </a:rPr>
                        <a:t>Сварщик</a:t>
                      </a:r>
                    </a:p>
                  </a:txBody>
                  <a:tcPr marL="81630" marR="81630" marT="32652" marB="3265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BC0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8063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 Narrow" pitchFamily="34" charset="0"/>
                        </a:rPr>
                        <a:t>Сварочные технологии</a:t>
                      </a:r>
                    </a:p>
                  </a:txBody>
                  <a:tcPr marL="81630" marR="81630" marT="32652" marB="3265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l" defTabSz="1008063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 Narrow" pitchFamily="34" charset="0"/>
                        </a:rPr>
                        <a:t>11</a:t>
                      </a:r>
                    </a:p>
                  </a:txBody>
                  <a:tcPr marL="81630" marR="81630" marT="32652" marB="3265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8063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 Narrow" pitchFamily="34" charset="0"/>
                        </a:rPr>
                        <a:t>Техник по композитным материалам</a:t>
                      </a:r>
                    </a:p>
                  </a:txBody>
                  <a:tcPr marL="81630" marR="81630" marT="32652" marB="3265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BC0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8063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81630" marR="81630" marT="32652" marB="3265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l" defTabSz="1008063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 Narrow" pitchFamily="34" charset="0"/>
                        </a:rPr>
                        <a:t>12</a:t>
                      </a:r>
                    </a:p>
                  </a:txBody>
                  <a:tcPr marL="81630" marR="81630" marT="32652" marB="3265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8063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 Narrow" pitchFamily="34" charset="0"/>
                        </a:rPr>
                        <a:t>Специалист по аддитивным технологиям</a:t>
                      </a:r>
                    </a:p>
                  </a:txBody>
                  <a:tcPr marL="81630" marR="81630" marT="32652" marB="3265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BC0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8063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 Narrow" pitchFamily="34" charset="0"/>
                        </a:rPr>
                        <a:t>Изготовление прототипов</a:t>
                      </a:r>
                    </a:p>
                  </a:txBody>
                  <a:tcPr marL="81630" marR="81630" marT="32652" marB="3265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l" defTabSz="1008063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 Narrow" pitchFamily="34" charset="0"/>
                        </a:rPr>
                        <a:t>13</a:t>
                      </a:r>
                    </a:p>
                  </a:txBody>
                  <a:tcPr marL="81630" marR="81630" marT="32652" marB="3265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8063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 Narrow" pitchFamily="34" charset="0"/>
                        </a:rPr>
                        <a:t>---</a:t>
                      </a:r>
                    </a:p>
                  </a:txBody>
                  <a:tcPr marL="81630" marR="81630" marT="32652" marB="3265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BC0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8063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 Narrow" pitchFamily="34" charset="0"/>
                        </a:rPr>
                        <a:t>Обработка листового металла</a:t>
                      </a:r>
                    </a:p>
                  </a:txBody>
                  <a:tcPr marL="81630" marR="81630" marT="32652" marB="3265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l" defTabSz="1008063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 Narrow" pitchFamily="34" charset="0"/>
                        </a:rPr>
                        <a:t>14</a:t>
                      </a:r>
                    </a:p>
                  </a:txBody>
                  <a:tcPr marL="81630" marR="81630" marT="32652" marB="3265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8063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 Narrow" pitchFamily="34" charset="0"/>
                        </a:rPr>
                        <a:t>Мобильный робототехник</a:t>
                      </a:r>
                    </a:p>
                  </a:txBody>
                  <a:tcPr marL="81630" marR="81630" marT="32652" marB="3265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BC0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8063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 Narrow" pitchFamily="34" charset="0"/>
                        </a:rPr>
                        <a:t>Мобильный робототехник</a:t>
                      </a:r>
                    </a:p>
                  </a:txBody>
                  <a:tcPr marL="81630" marR="81630" marT="32652" marB="3265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</a:tr>
              <a:tr h="415925">
                <a:tc>
                  <a:txBody>
                    <a:bodyPr/>
                    <a:lstStyle/>
                    <a:p>
                      <a:pPr marL="0" marR="0" lvl="0" indent="0" algn="l" defTabSz="1008063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 Narrow" pitchFamily="34" charset="0"/>
                        </a:rPr>
                        <a:t>15</a:t>
                      </a:r>
                    </a:p>
                  </a:txBody>
                  <a:tcPr marL="81630" marR="81630" marT="32652" marB="3265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8063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 Narrow" pitchFamily="34" charset="0"/>
                        </a:rPr>
                        <a:t>Электромонтаж</a:t>
                      </a:r>
                    </a:p>
                  </a:txBody>
                  <a:tcPr marL="81630" marR="81630" marT="32652" marB="3265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BC0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8063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81630" marR="81630" marT="32652" marB="3265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l" defTabSz="1008063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 Narrow" pitchFamily="34" charset="0"/>
                        </a:rPr>
                        <a:t>16</a:t>
                      </a:r>
                    </a:p>
                  </a:txBody>
                  <a:tcPr marL="81630" marR="81630" marT="32652" marB="3265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8063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 Narrow" pitchFamily="34" charset="0"/>
                        </a:rPr>
                        <a:t>Электроника</a:t>
                      </a:r>
                    </a:p>
                  </a:txBody>
                  <a:tcPr marL="81630" marR="81630" marT="32652" marB="3265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BC0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8063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81630" marR="81630" marT="32652" marB="3265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l" defTabSz="1008063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 Narrow" pitchFamily="34" charset="0"/>
                        </a:rPr>
                        <a:t>17</a:t>
                      </a:r>
                    </a:p>
                  </a:txBody>
                  <a:tcPr marL="81630" marR="81630" marT="32652" marB="3265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8063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 Narrow" pitchFamily="34" charset="0"/>
                        </a:rPr>
                        <a:t>Столяр</a:t>
                      </a:r>
                    </a:p>
                  </a:txBody>
                  <a:tcPr marL="81630" marR="81630" marT="32652" marB="3265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BC0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8063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81630" marR="81630" marT="32652" marB="3265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White with Blue Bar Segoe Template">
  <a:themeElements>
    <a:clrScheme name="White - blue accents template template">
      <a:dk1>
        <a:srgbClr val="000000"/>
      </a:dk1>
      <a:lt1>
        <a:srgbClr val="FFFFFF"/>
      </a:lt1>
      <a:dk2>
        <a:srgbClr val="1D4775"/>
      </a:dk2>
      <a:lt2>
        <a:srgbClr val="FEF194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A061C3"/>
      </a:accent6>
      <a:hlink>
        <a:srgbClr val="1D4775"/>
      </a:hlink>
      <a:folHlink>
        <a:srgbClr val="1D477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chemeClr val="tx1"/>
            </a:solidFill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Белый текст и шрифт Courier для слайдов с кодом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1_White with Blue Bar Segoe Template</Template>
  <TotalTime>424</TotalTime>
  <Words>1189</Words>
  <Application>Microsoft Office PowerPoint</Application>
  <PresentationFormat>Экран (4:3)</PresentationFormat>
  <Paragraphs>154</Paragraphs>
  <Slides>14</Slides>
  <Notes>7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5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6" baseType="lpstr">
      <vt:lpstr>Arial</vt:lpstr>
      <vt:lpstr>Calibri</vt:lpstr>
      <vt:lpstr>Courier New</vt:lpstr>
      <vt:lpstr>Tahoma</vt:lpstr>
      <vt:lpstr>Webdings</vt:lpstr>
      <vt:lpstr>Arial Narrow</vt:lpstr>
      <vt:lpstr>1_White with Blue Bar Segoe Template</vt:lpstr>
      <vt:lpstr>Белый текст и шрифт Courier для слайдов с кодом</vt:lpstr>
      <vt:lpstr>Оформление по умолчанию</vt:lpstr>
      <vt:lpstr>1_White with Blue Bar Segoe Template</vt:lpstr>
      <vt:lpstr>1_White with Blue Bar Segoe Template</vt:lpstr>
      <vt:lpstr>Диаграмма</vt:lpstr>
      <vt:lpstr>Слайд 1</vt:lpstr>
      <vt:lpstr>Слайд 2</vt:lpstr>
      <vt:lpstr>Вызовы индустрии 4.0 к системе подготовки кадров: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Вопросы развития 1(2)</vt:lpstr>
      <vt:lpstr>Вопросы развития 2(2)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Федеральный комплексный проект развития системы среднего профессионального образования в РФ на 2016-2017 годы.</dc:title>
  <dc:creator>User</dc:creator>
  <cp:lastModifiedBy>Admin</cp:lastModifiedBy>
  <cp:revision>70</cp:revision>
  <dcterms:created xsi:type="dcterms:W3CDTF">2016-03-16T14:55:48Z</dcterms:created>
  <dcterms:modified xsi:type="dcterms:W3CDTF">2016-04-21T05:24:58Z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TC102867899990</vt:lpwstr>
  </property>
</Properties>
</file>