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7" r:id="rId4"/>
    <p:sldId id="279" r:id="rId5"/>
    <p:sldId id="280" r:id="rId6"/>
    <p:sldId id="268" r:id="rId7"/>
    <p:sldId id="281" r:id="rId8"/>
    <p:sldId id="269" r:id="rId9"/>
    <p:sldId id="27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40"/>
  </p:normalViewPr>
  <p:slideViewPr>
    <p:cSldViewPr snapToGrid="0" snapToObjects="1">
      <p:cViewPr varScale="1">
        <p:scale>
          <a:sx n="74" d="100"/>
          <a:sy n="74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63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96310-A7D4-2047-A49E-E30A5D221D5F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02B0-BB21-CE4D-AD30-71BD55ED9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402B0-BB21-CE4D-AD30-71BD55ED9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06136"/>
            <a:ext cx="5982629" cy="152771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 </a:t>
            </a:r>
            <a:br>
              <a:rPr lang="ru-RU" dirty="0" smtClean="0"/>
            </a:br>
            <a:r>
              <a:rPr lang="ru-RU" dirty="0" smtClean="0"/>
              <a:t>образец </a:t>
            </a:r>
            <a:r>
              <a:rPr lang="en-US" dirty="0" err="1" smtClean="0"/>
              <a:t>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4459" y="4181707"/>
            <a:ext cx="2653990" cy="139947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Должность Фамилия Имя</a:t>
            </a:r>
          </a:p>
          <a:p>
            <a:r>
              <a:rPr lang="ru-RU" dirty="0" smtClean="0"/>
              <a:t>Должность</a:t>
            </a:r>
          </a:p>
          <a:p>
            <a:r>
              <a:rPr lang="ru-RU" dirty="0" smtClean="0"/>
              <a:t>Подразделение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4459" y="5720730"/>
            <a:ext cx="265399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" y="546410"/>
            <a:ext cx="341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1"/>
                </a:solidFill>
              </a:rPr>
              <a:t>Компьютерные</a:t>
            </a:r>
            <a:r>
              <a:rPr lang="ru-RU" sz="1400" b="0" baseline="0" dirty="0" smtClean="0">
                <a:solidFill>
                  <a:schemeClr val="bg1"/>
                </a:solidFill>
              </a:rPr>
              <a:t> технологии</a:t>
            </a:r>
          </a:p>
          <a:p>
            <a:r>
              <a:rPr lang="ru-RU" sz="1400" b="0" baseline="0" dirty="0" smtClean="0">
                <a:solidFill>
                  <a:schemeClr val="bg1"/>
                </a:solidFill>
              </a:rPr>
              <a:t>в инженерном деле</a:t>
            </a:r>
            <a:endParaRPr lang="ru-RU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8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41438"/>
            <a:ext cx="4629150" cy="4519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7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9298"/>
            <a:ext cx="4629150" cy="451175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7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05053"/>
            <a:ext cx="1971675" cy="47719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3912" y="6356351"/>
            <a:ext cx="631438" cy="365125"/>
          </a:xfrm>
        </p:spPr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5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2062976"/>
            <a:ext cx="7886700" cy="1873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DCBA-29A0-EB45-A147-C9D2F7B3CA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4125951"/>
            <a:ext cx="2772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ГК </a:t>
            </a:r>
            <a:r>
              <a:rPr lang="ru-RU" sz="1800" b="1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«ПЛМ Урал»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620131,</a:t>
            </a:r>
            <a:r>
              <a:rPr lang="ru-RU" sz="18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г. Екатеринбург,</a:t>
            </a: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ул. Металлургов, 16 Б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8-800-500-1993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info@plm-ural.ru</a:t>
            </a:r>
            <a:endParaRPr lang="en-US" sz="1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www.plm-ural.ru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004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charset="2"/>
              <a:buChar char="§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2976"/>
            <a:ext cx="7886700" cy="1873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DCBA-29A0-EB45-A147-C9D2F7B3CA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0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C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2976"/>
            <a:ext cx="7886700" cy="1873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DCBA-29A0-EB45-A147-C9D2F7B3CA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72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CA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2976"/>
            <a:ext cx="7886700" cy="1873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DCBA-29A0-EB45-A147-C9D2F7B3CA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7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C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2976"/>
            <a:ext cx="7886700" cy="1873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DCBA-29A0-EB45-A147-C9D2F7B3CA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1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C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2976"/>
            <a:ext cx="7886700" cy="1873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AFCC905-22C4-BD42-A493-3483A792683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DCBA-29A0-EB45-A147-C9D2F7B3CA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0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CBA-29A0-EB45-A147-C9D2F7B3C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0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12234"/>
            <a:ext cx="5794452" cy="98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4624"/>
            <a:ext cx="7886700" cy="4582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списка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1229" y="6356350"/>
            <a:ext cx="1499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C905-22C4-BD42-A493-3483A792683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284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3912" y="6356351"/>
            <a:ext cx="63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DCBA-29A0-EB45-A147-C9D2F7B3CA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8650" y="6385023"/>
            <a:ext cx="158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DD2"/>
                </a:solidFill>
              </a:rPr>
              <a:t>www.plm-ural.ru</a:t>
            </a:r>
            <a:endParaRPr lang="ru-RU" sz="1400" dirty="0">
              <a:solidFill>
                <a:srgbClr val="008D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6" r:id="rId5"/>
    <p:sldLayoutId id="2147483675" r:id="rId6"/>
    <p:sldLayoutId id="2147483677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8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008DD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dp-research.com/Industrial-Partners-and-Collaborators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12" Type="http://schemas.openxmlformats.org/officeDocument/2006/relationships/hyperlink" Target="http://tsuab.ru/ru/struktura-tgasu/centry/nockmscis/" TargetMode="External"/><Relationship Id="rId2" Type="http://schemas.openxmlformats.org/officeDocument/2006/relationships/hyperlink" Target="https://www.google.ru/url?sa=i&amp;rct=j&amp;q=&amp;esrc=s&amp;source=images&amp;cd=&amp;ved=0ahUKEwiG2ZrmufTLAhXENJoKHbcLCuoQjRwIBw&amp;url=http%3A%2F%2Fwww.teratec.eu%2Fgb%2Fqui%2Fmembres_ESI.html&amp;bvm=bv.118443451,d.bGs&amp;psig=AFQjCNGVjFM5IRKozAvJB3a4ejH1D1LR4w&amp;ust=1459841022232114&amp;cad=r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P55ujuvTLAhWiIpoKHTU4B9wQjRwIBw&amp;url=http%3A%2F%2Ffea.ru%2Fnews%2F4980&amp;bvm=bv.118443451,d.bGs&amp;psig=AFQjCNHyBXRjLluKgMRX7De_JeAhyufD1Q&amp;ust=1459841160618134" TargetMode="External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0" Type="http://schemas.openxmlformats.org/officeDocument/2006/relationships/hyperlink" Target="http://sd7.ascon.ru/" TargetMode="External"/><Relationship Id="rId4" Type="http://schemas.openxmlformats.org/officeDocument/2006/relationships/hyperlink" Target="https://www.linkedin.com/company/quantor-form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субсидирования приобретения инженерного ПО Минпромторгом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7794" y="5276411"/>
            <a:ext cx="2653990" cy="1399479"/>
          </a:xfrm>
        </p:spPr>
        <p:txBody>
          <a:bodyPr/>
          <a:lstStyle/>
          <a:p>
            <a:r>
              <a:rPr lang="ru-RU" dirty="0" smtClean="0"/>
              <a:t>Руководитель направления инженерных проектов</a:t>
            </a:r>
          </a:p>
          <a:p>
            <a:r>
              <a:rPr lang="ru-RU" dirty="0" smtClean="0"/>
              <a:t>Гусев Сергей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5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Регулирующие документы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Схема возмещения затрат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Требования к предприятиям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Основные </a:t>
            </a:r>
            <a:r>
              <a:rPr lang="ru-RU" dirty="0" smtClean="0"/>
              <a:t>программные решения </a:t>
            </a:r>
            <a:r>
              <a:rPr lang="ru-RU" dirty="0" smtClean="0"/>
              <a:t>участвующие в программе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Сроки действия </a:t>
            </a:r>
            <a:r>
              <a:rPr lang="ru-RU" dirty="0" smtClean="0"/>
              <a:t>программы</a:t>
            </a: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Пример отчета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06" y="4298867"/>
            <a:ext cx="3250586" cy="21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Тенденции рынка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/>
              <a:t>Инжиниринг представляет собой комплекс услуг, направленных на поиск конструкторских, технологических и производственных решений сложных задач (например, спроектировать инновационное изделие, внедрить новую технологию , повысить эффективность производственного процесса ...).</a:t>
            </a:r>
          </a:p>
          <a:p>
            <a:pPr algn="just"/>
            <a:r>
              <a:rPr lang="ru-RU" sz="2000" dirty="0"/>
              <a:t>Мировой рынок инжиниринговых услуг поступательно растет и составил около $900 млрд, в 2014 г. (по прогнозу к 2020 г. вырастет до $1,4 трлн.), являясь одним из наиболее ведущих «драйверов» глобальной экономики.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48" y="4253530"/>
            <a:ext cx="4033502" cy="23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Регулирующие документы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4600"/>
            <a:ext cx="5694877" cy="5405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51" y="1004553"/>
            <a:ext cx="5028466" cy="5473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576" y="1985860"/>
            <a:ext cx="6342002" cy="3365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108" y="1004553"/>
            <a:ext cx="6025717" cy="54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возмещения затрат</a:t>
            </a:r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47799"/>
            <a:ext cx="7886700" cy="47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Требования к предприятиям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594625"/>
            <a:ext cx="7886700" cy="4033444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/>
              <a:t>Численность сотрудников менее 250 человек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/>
              <a:t>Выручка - не более 1 млрд. руб.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Оказывает инжиниринговые </a:t>
            </a:r>
            <a:r>
              <a:rPr lang="ru-RU" dirty="0" smtClean="0"/>
              <a:t>услуги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 использование бюджетных средств для оплаты своей части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Максимальный размер субсидии для одного конечного пользователя  – 10 млн. </a:t>
            </a:r>
            <a:r>
              <a:rPr lang="ru-RU" dirty="0" smtClean="0"/>
              <a:t>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Требования к предприятиям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293542"/>
            <a:ext cx="7886700" cy="488342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-       </a:t>
            </a:r>
            <a:r>
              <a:rPr lang="ru-RU" sz="1600" u="sng" dirty="0"/>
              <a:t> Документ подтверждающий среднесписочную численность работников </a:t>
            </a:r>
            <a:r>
              <a:rPr lang="ru-RU" sz="1600" dirty="0"/>
              <a:t>конечного пользователя за предшествующий календарный год с отметкой налогового органа – </a:t>
            </a:r>
            <a:r>
              <a:rPr lang="ru-RU" sz="1600" b="1" dirty="0"/>
              <a:t>не более 250 чел.</a:t>
            </a:r>
            <a:endParaRPr lang="ru-RU" sz="1600" dirty="0"/>
          </a:p>
          <a:p>
            <a:r>
              <a:rPr lang="ru-RU" sz="1600" dirty="0"/>
              <a:t>-        </a:t>
            </a:r>
            <a:r>
              <a:rPr lang="ru-RU" sz="1600" b="1" u="sng" dirty="0"/>
              <a:t>Бухгалтерская отчетность конечного пользователя </a:t>
            </a:r>
            <a:r>
              <a:rPr lang="ru-RU" sz="1600" dirty="0"/>
              <a:t>(бух. Баланс и отчет о прибылях и убытках) за 2 предшествующих календарных года с отметкой из налогового органа –</a:t>
            </a:r>
            <a:r>
              <a:rPr lang="ru-RU" sz="1600" b="1" dirty="0"/>
              <a:t> оборот не более 1 млрд. руб.  в год.</a:t>
            </a:r>
            <a:endParaRPr lang="ru-RU" sz="1600" dirty="0"/>
          </a:p>
          <a:p>
            <a:r>
              <a:rPr lang="ru-RU" sz="1600" dirty="0"/>
              <a:t>-        Официальное письмо, заверенное подписью генерального директора и печатью, о том, что конечным пользователем </a:t>
            </a:r>
            <a:r>
              <a:rPr lang="ru-RU" sz="1600" b="1" u="sng" dirty="0"/>
              <a:t>не используются бюджетные средства </a:t>
            </a:r>
            <a:r>
              <a:rPr lang="ru-RU" sz="1600" dirty="0"/>
              <a:t>в качестве оплаты за ПО, в рамках действующего договора.</a:t>
            </a:r>
          </a:p>
          <a:p>
            <a:r>
              <a:rPr lang="ru-RU" sz="1600" dirty="0"/>
              <a:t>-        </a:t>
            </a:r>
            <a:r>
              <a:rPr lang="ru-RU" sz="1600" b="1" u="sng" dirty="0"/>
              <a:t>Копию выписки из ОКВЭД или официальное письмо </a:t>
            </a:r>
            <a:r>
              <a:rPr lang="ru-RU" sz="1600" dirty="0"/>
              <a:t>за подписью генерального директора конечного пользователя - соответствие деятельности предприятия инжиниринговой деятельности</a:t>
            </a:r>
          </a:p>
          <a:p>
            <a:r>
              <a:rPr lang="ru-RU" sz="1600" dirty="0"/>
              <a:t>-        </a:t>
            </a:r>
            <a:r>
              <a:rPr lang="ru-RU" sz="1600" b="1" u="sng" dirty="0"/>
              <a:t>Копию договора поставки программного </a:t>
            </a:r>
            <a:r>
              <a:rPr lang="ru-RU" sz="1600" dirty="0"/>
              <a:t>обеспечения между конечным пользователем </a:t>
            </a:r>
          </a:p>
          <a:p>
            <a:r>
              <a:rPr lang="ru-RU" sz="1600" dirty="0"/>
              <a:t>-        </a:t>
            </a:r>
            <a:r>
              <a:rPr lang="ru-RU" sz="1600" b="1" u="sng" dirty="0"/>
              <a:t>Копию акта-приема передачи программного обеспечения </a:t>
            </a:r>
            <a:r>
              <a:rPr lang="ru-RU" sz="1600" dirty="0"/>
              <a:t>между конечным пользователем и нами</a:t>
            </a:r>
          </a:p>
          <a:p>
            <a:r>
              <a:rPr lang="ru-RU" sz="1600" dirty="0"/>
              <a:t>-        </a:t>
            </a:r>
            <a:r>
              <a:rPr lang="ru-RU" sz="1600" b="1" u="sng" dirty="0"/>
              <a:t>Копию платежного поручения подтверждающего оплату</a:t>
            </a:r>
            <a:r>
              <a:rPr lang="ru-RU" sz="1600" dirty="0"/>
              <a:t> конечного пользователя в наш адрес своей части</a:t>
            </a:r>
          </a:p>
        </p:txBody>
      </p:sp>
    </p:spTree>
    <p:extLst>
      <p:ext uri="{BB962C8B-B14F-4D97-AF65-F5344CB8AC3E}">
        <p14:creationId xmlns:p14="http://schemas.microsoft.com/office/powerpoint/2010/main" val="19197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2234"/>
            <a:ext cx="5794452" cy="128239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программные решения участвующие в программе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49" y="1594624"/>
            <a:ext cx="7991475" cy="458233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1030" name="Picture 6" descr="http://www.teratec.eu/library/logos/Logo_ES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21" y="3205192"/>
            <a:ext cx="2231286" cy="13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licdn.com/media/p/7/005/050/0bc/24aa8b7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9" y="5025082"/>
            <a:ext cx="3526070" cy="9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ea.ru/spaw2/uploads/images2/Siemens_plm_software_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32" y="1366827"/>
            <a:ext cx="3106884" cy="19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3dp-research.com/write/MediaUploads/Partner%20Logos/DELCAM_MASTER_LOGO_highres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0" y="3298797"/>
            <a:ext cx="3243666" cy="9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d7.ascon.ru/icons/ASCON_lo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32" y="4894625"/>
            <a:ext cx="3161987" cy="12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suab.ru/upload/rtf/5576/390_ANSYS_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9" y="1690694"/>
            <a:ext cx="3592158" cy="10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2234"/>
            <a:ext cx="6210300" cy="916491"/>
          </a:xfrm>
        </p:spPr>
        <p:txBody>
          <a:bodyPr>
            <a:noAutofit/>
          </a:bodyPr>
          <a:lstStyle/>
          <a:p>
            <a:r>
              <a:rPr lang="ru-RU" dirty="0" smtClean="0"/>
              <a:t>Сроки действия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94624"/>
            <a:ext cx="7886700" cy="4301351"/>
          </a:xfrm>
        </p:spPr>
        <p:txBody>
          <a:bodyPr>
            <a:normAutofit/>
          </a:bodyPr>
          <a:lstStyle/>
          <a:p>
            <a:pPr lvl="0" algn="just"/>
            <a:r>
              <a:rPr lang="ru-RU" sz="3200" dirty="0" smtClean="0"/>
              <a:t>2016 год – последний год действия данной подпрограммы</a:t>
            </a:r>
            <a:r>
              <a:rPr lang="en-US" sz="3200" dirty="0" smtClean="0"/>
              <a:t>!</a:t>
            </a:r>
          </a:p>
          <a:p>
            <a:pPr lvl="0" algn="just"/>
            <a:endParaRPr lang="en-US" sz="3200" dirty="0"/>
          </a:p>
          <a:p>
            <a:pPr lvl="0" algn="just"/>
            <a:r>
              <a:rPr lang="ru-RU" sz="3200" dirty="0" smtClean="0"/>
              <a:t>Заинтересованным предприятиям необходимо провести всю подготовительную работу до старта программы</a:t>
            </a:r>
            <a:endParaRPr lang="en-US" sz="3200" dirty="0" smtClean="0"/>
          </a:p>
          <a:p>
            <a:pPr lvl="0"/>
            <a:endParaRPr lang="en-US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9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ЛМ Урал">
  <a:themeElements>
    <a:clrScheme name="ПЛМ Урал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8BCE7D7-A421-AB48-B6E7-DDD1A0EF5354}" vid="{BC6ECDB5-0665-7A43-A3F8-F7BFED20DA8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prezentaciya_plm_ural</Template>
  <TotalTime>801</TotalTime>
  <Words>187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ПЛМ Урал</vt:lpstr>
      <vt:lpstr>Программа субсидирования приобретения инженерного ПО Минпромторгом РФ</vt:lpstr>
      <vt:lpstr>План</vt:lpstr>
      <vt:lpstr>Тенденции рынка</vt:lpstr>
      <vt:lpstr>Регулирующие документы</vt:lpstr>
      <vt:lpstr>Схема возмещения затрат</vt:lpstr>
      <vt:lpstr>Требования к предприятиям</vt:lpstr>
      <vt:lpstr>Требования к предприятиям</vt:lpstr>
      <vt:lpstr>Основные программные решения участвующие в программе</vt:lpstr>
      <vt:lpstr>Сроки действия программы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инжиниринга и промышленного дизайна в РФ</dc:title>
  <dc:creator>Зорина Мария Сергеевна</dc:creator>
  <cp:lastModifiedBy>Гусев Сергей Александрович</cp:lastModifiedBy>
  <cp:revision>30</cp:revision>
  <dcterms:created xsi:type="dcterms:W3CDTF">2016-03-30T06:26:04Z</dcterms:created>
  <dcterms:modified xsi:type="dcterms:W3CDTF">2016-04-04T16:52:38Z</dcterms:modified>
</cp:coreProperties>
</file>