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0" r:id="rId3"/>
    <p:sldId id="257" r:id="rId4"/>
    <p:sldId id="266" r:id="rId5"/>
    <p:sldId id="267" r:id="rId6"/>
    <p:sldId id="269" r:id="rId7"/>
    <p:sldId id="271" r:id="rId8"/>
    <p:sldId id="272" r:id="rId9"/>
    <p:sldId id="258" r:id="rId10"/>
    <p:sldId id="259" r:id="rId11"/>
    <p:sldId id="275" r:id="rId12"/>
    <p:sldId id="276" r:id="rId13"/>
    <p:sldId id="277" r:id="rId14"/>
    <p:sldId id="279" r:id="rId15"/>
    <p:sldId id="261" r:id="rId16"/>
    <p:sldId id="262" r:id="rId17"/>
    <p:sldId id="263" r:id="rId18"/>
    <p:sldId id="291" r:id="rId19"/>
    <p:sldId id="293" r:id="rId20"/>
    <p:sldId id="282" r:id="rId21"/>
    <p:sldId id="281" r:id="rId22"/>
    <p:sldId id="283" r:id="rId23"/>
    <p:sldId id="288" r:id="rId24"/>
    <p:sldId id="289" r:id="rId25"/>
    <p:sldId id="294" r:id="rId26"/>
    <p:sldId id="29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0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B4427-9ACA-4A95-A100-A298184AD3FB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31C1D-BA8C-4030-98FE-23F10D95C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73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44FA26A-DD38-408C-98E2-0BBFACAB4B62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1311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541A-A24F-4CB6-A396-FAFA2C5C60DA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102412F-6F43-44B3-8AC8-8B16E43F2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37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541A-A24F-4CB6-A396-FAFA2C5C60DA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412F-6F43-44B3-8AC8-8B16E43F2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21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541A-A24F-4CB6-A396-FAFA2C5C60DA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412F-6F43-44B3-8AC8-8B16E43F2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20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5523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348353"/>
            <a:ext cx="10058400" cy="48238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541A-A24F-4CB6-A396-FAFA2C5C60DA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412F-6F43-44B3-8AC8-8B16E43F2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8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CD6541A-A24F-4CB6-A396-FAFA2C5C60DA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102412F-6F43-44B3-8AC8-8B16E43F2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704" y="438138"/>
            <a:ext cx="10058400" cy="8172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1355947"/>
            <a:ext cx="4754880" cy="481625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1355947"/>
            <a:ext cx="4754880" cy="481625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541A-A24F-4CB6-A396-FAFA2C5C60DA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412F-6F43-44B3-8AC8-8B16E43F2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99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541A-A24F-4CB6-A396-FAFA2C5C60DA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412F-6F43-44B3-8AC8-8B16E43F2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4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5523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541A-A24F-4CB6-A396-FAFA2C5C60DA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412F-6F43-44B3-8AC8-8B16E43F2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02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541A-A24F-4CB6-A396-FAFA2C5C60DA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412F-6F43-44B3-8AC8-8B16E43F2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24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541A-A24F-4CB6-A396-FAFA2C5C60DA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412F-6F43-44B3-8AC8-8B16E43F2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09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541A-A24F-4CB6-A396-FAFA2C5C60DA}" type="datetimeFigureOut">
              <a:rPr lang="ru-RU" smtClean="0"/>
              <a:t>20.04.2016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412F-6F43-44B3-8AC8-8B16E43F2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64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31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270861"/>
            <a:ext cx="10058400" cy="490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CD6541A-A24F-4CB6-A396-FAFA2C5C60DA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102412F-6F43-44B3-8AC8-8B16E43F2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61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7803B159551D16E3E0D1F8312D7272F04463DA90CB41744FA01528894D843D8D262D6E94EF59AA70s5f9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rofstandart.rosmintrud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spkrf.ru/workgroup_3.html" TargetMode="External"/><Relationship Id="rId2" Type="http://schemas.openxmlformats.org/officeDocument/2006/relationships/hyperlink" Target="http://nspkrf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/>
              <a:t>Новые вызовы системе высшего образования в период внедрения профессиональных стандартов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4482108"/>
            <a:ext cx="8229600" cy="1608724"/>
          </a:xfrm>
        </p:spPr>
        <p:txBody>
          <a:bodyPr>
            <a:normAutofit fontScale="70000" lnSpcReduction="20000"/>
          </a:bodyPr>
          <a:lstStyle/>
          <a:p>
            <a:pPr algn="r">
              <a:defRPr/>
            </a:pP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Ребрин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Олег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Иринархович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руководитель рабочей группы по модернизации высшего образования при Департаменте государственной политики в сфере высшего образования Министерства образования и науки Российской Федерации, </a:t>
            </a:r>
          </a:p>
          <a:p>
            <a:pPr algn="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директор Высшей инженерной школы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УрФУ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09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1710576" y="4509980"/>
            <a:ext cx="6501659" cy="1283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60" tIns="43630" rIns="87260" bIns="43630" rtlCol="0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10575" y="1991204"/>
            <a:ext cx="6501659" cy="22999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60" tIns="43630" rIns="87260" bIns="43630" rtlCol="0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06290" y="3132401"/>
            <a:ext cx="2934706" cy="996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60" tIns="43630" rIns="87260" bIns="43630"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Общепрофессиональ-ные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компетенции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82523" y="3132400"/>
            <a:ext cx="2930945" cy="9967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60" tIns="43630" rIns="87260" bIns="43630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Область образования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УГНС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06290" y="2185565"/>
            <a:ext cx="2934706" cy="9468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60" tIns="43630" rIns="87260" bIns="43630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Универсальные компетенции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96719" y="2185565"/>
            <a:ext cx="2930945" cy="9633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60" tIns="43630" rIns="87260" bIns="43630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Уровень образования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006290" y="4571972"/>
            <a:ext cx="2934706" cy="11469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60" tIns="43630" rIns="87260" bIns="43630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профессиональные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компетенции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982522" y="4571972"/>
            <a:ext cx="2930945" cy="11469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60" tIns="43630" rIns="87260" bIns="43630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Направление, направленность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подготовки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90298" y="1991204"/>
            <a:ext cx="1809065" cy="22999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60" tIns="43630" rIns="87260" bIns="43630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ФГОС ВО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3++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90298" y="4454492"/>
            <a:ext cx="1943609" cy="13392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60" tIns="43630" rIns="87260" bIns="43630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ПООП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ОПОП</a:t>
            </a:r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681220" y="434776"/>
            <a:ext cx="10447027" cy="755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Приведение </a:t>
            </a:r>
            <a:r>
              <a:rPr lang="ru-RU" dirty="0" err="1" smtClean="0"/>
              <a:t>фгос</a:t>
            </a:r>
            <a:r>
              <a:rPr lang="ru-RU" dirty="0" smtClean="0"/>
              <a:t> в соответствие с </a:t>
            </a:r>
            <a:r>
              <a:rPr lang="ru-RU" dirty="0" err="1" smtClean="0"/>
              <a:t>пс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4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991" y="1643376"/>
            <a:ext cx="3952533" cy="4823847"/>
          </a:xfrm>
        </p:spPr>
        <p:txBody>
          <a:bodyPr>
            <a:noAutofit/>
          </a:bodyPr>
          <a:lstStyle/>
          <a:p>
            <a:r>
              <a:rPr lang="ru-RU" sz="1400" dirty="0" smtClean="0"/>
              <a:t>4.2. При разработке программы бакалавриата организация самостоятельно осуществляет  выбор профессиональных стандартов (при наличии) из Реестра профессиональных стандартов в  программно-аппаратном комплексе «Профессиональные стандарты» Министерства труда и социальной защиты Российской Федерации (profstandart.rosmintrud.ru), с учётом сведений о соотнесении профессиональных стандартов и федеральных государственных образовательных  стандартов высшего  образования, сформированных федеральными учебно-методическими  объединениями в системе высшего образования во взаимодействии с Национальным советом при  Президенте Российской Федерации по профессиональным квалификациям, приведённых в  приложении к примерной основной образовательной программе.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268" t="17112" r="32287" b="10270"/>
          <a:stretch/>
        </p:blipFill>
        <p:spPr>
          <a:xfrm>
            <a:off x="7023028" y="1465943"/>
            <a:ext cx="3286535" cy="4717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681220" y="434776"/>
            <a:ext cx="10447027" cy="755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Приведение </a:t>
            </a:r>
            <a:r>
              <a:rPr lang="ru-RU" dirty="0" err="1" smtClean="0"/>
              <a:t>фгос</a:t>
            </a:r>
            <a:r>
              <a:rPr lang="ru-RU" dirty="0" smtClean="0"/>
              <a:t> в соответствие с </a:t>
            </a:r>
            <a:r>
              <a:rPr lang="ru-RU" dirty="0" err="1" smtClean="0"/>
              <a:t>пс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9" y="1348352"/>
            <a:ext cx="6217642" cy="5509647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V. ТРЕБОВАНИЯ К РЕЗУЛЬТАТАМ ОСВОЕНИЯ ПРОГРАММЫ БАКАЛАВРИАТА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5.1. В результате освоения программы бакалавриата у выпускника должны быть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сформированы универсальные, общепрофессиональные и профессиональные компетенции.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5.2. Выпускник, освоивший программу </a:t>
            </a:r>
            <a:r>
              <a:rPr lang="ru-RU" dirty="0" err="1" smtClean="0"/>
              <a:t>бакалавриата</a:t>
            </a:r>
            <a:r>
              <a:rPr lang="ru-RU" dirty="0" smtClean="0"/>
              <a:t> должен обладать следующими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универсальными компетенциями: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УК-1. Осуществлять социальное взаимодействие, реализовать свою роль в команде.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УК-2. Определять круг задач в рамках поставленной цели и выбирать оптимальный способ  их реализации.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УК-3. Планировать свою карьерную и образовательную траекторию.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УК-4. Осуществлять поиск, критический анализ информации для решения поставленных  задач.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УК-5. Осуществлять деловую коммуникацию в устной и письменной формах на русском и  иностранном языках.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УК-6. Воспринимать межкультурное разнообразие общества в социально-историческом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контексте.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УК-7. Создавать и поддерживать безопасные условия жизнедеятельности, в том числе при  возникновении чрезвычайных ситуаций.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УК-8. Применять методы и средства физической культуры для обеспечения полноценной  социальной и профессиональной деятельности.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268" t="17112" r="32287" b="10270"/>
          <a:stretch/>
        </p:blipFill>
        <p:spPr>
          <a:xfrm>
            <a:off x="7701900" y="1542315"/>
            <a:ext cx="3286535" cy="4717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681220" y="434776"/>
            <a:ext cx="10447027" cy="755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Приведение </a:t>
            </a:r>
            <a:r>
              <a:rPr lang="ru-RU" dirty="0" err="1" smtClean="0"/>
              <a:t>фгос</a:t>
            </a:r>
            <a:r>
              <a:rPr lang="ru-RU" dirty="0" smtClean="0"/>
              <a:t> в соответствие с </a:t>
            </a:r>
            <a:r>
              <a:rPr lang="ru-RU" dirty="0" err="1" smtClean="0"/>
              <a:t>пс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0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7855" y="1445335"/>
            <a:ext cx="4890654" cy="48238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/>
              <a:t>5.3. Выпускник, освоивший программу бакалавриата должен обладать следующими  общепрофессиональными компетенциями.</a:t>
            </a:r>
          </a:p>
          <a:p>
            <a:pPr marL="0" indent="0">
              <a:buNone/>
            </a:pPr>
            <a:r>
              <a:rPr lang="ru-RU" sz="1200" dirty="0" smtClean="0"/>
              <a:t>ОПК-1. Применять естественнонаучные и общеинженерные знания, методы  математического анализа и моделирования в профессиональной деятельности.</a:t>
            </a:r>
          </a:p>
          <a:p>
            <a:pPr marL="0" indent="0">
              <a:buNone/>
            </a:pPr>
            <a:r>
              <a:rPr lang="ru-RU" sz="1200" dirty="0" smtClean="0"/>
              <a:t>ОПК-2. Осуществлять профессиональную деятельность с учетом экономических,  экологических, социальных и других ограничений на всех этапах жизненного цикла.</a:t>
            </a:r>
          </a:p>
          <a:p>
            <a:pPr marL="0" indent="0">
              <a:buNone/>
            </a:pPr>
            <a:r>
              <a:rPr lang="ru-RU" sz="1200" dirty="0" smtClean="0"/>
              <a:t>ОПК-3. Проводить измерения и наблюдения, обрабатывать и представлять экспериментальные данные.</a:t>
            </a:r>
          </a:p>
          <a:p>
            <a:pPr marL="0" indent="0">
              <a:buNone/>
            </a:pPr>
            <a:r>
              <a:rPr lang="ru-RU" sz="1200" dirty="0" smtClean="0"/>
              <a:t>ОПК-4. Использовать современные информационные технологии и программные средства  при решении задач профессиональной деятельности.</a:t>
            </a:r>
          </a:p>
          <a:p>
            <a:pPr marL="0" indent="0">
              <a:buNone/>
            </a:pPr>
            <a:r>
              <a:rPr lang="ru-RU" sz="1200" dirty="0" smtClean="0"/>
              <a:t>ОПК-5. Принимать обоснованные технические решения в профессиональной деятельности,  выбирать эффективные и безопасные технические средства и технологии.</a:t>
            </a:r>
          </a:p>
          <a:p>
            <a:pPr marL="0" indent="0">
              <a:buNone/>
            </a:pPr>
            <a:r>
              <a:rPr lang="ru-RU" sz="1200" dirty="0" smtClean="0"/>
              <a:t>ОПК-6. Участвовать в разработке технической документации, связанной с  профессиональной деятельностью с использованием стандартов, норм и правил.</a:t>
            </a:r>
          </a:p>
          <a:p>
            <a:pPr marL="0" indent="0">
              <a:buNone/>
            </a:pPr>
            <a:r>
              <a:rPr lang="ru-RU" sz="1200" dirty="0" smtClean="0"/>
              <a:t>ОПК-7. Проектировать технические объекты, системы и процессы в области металлургии.</a:t>
            </a:r>
            <a:endParaRPr lang="ru-RU" sz="1200" dirty="0"/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681220" y="434776"/>
            <a:ext cx="10447027" cy="755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Приведение </a:t>
            </a:r>
            <a:r>
              <a:rPr lang="ru-RU" dirty="0" err="1" smtClean="0"/>
              <a:t>фгос</a:t>
            </a:r>
            <a:r>
              <a:rPr lang="ru-RU" dirty="0" smtClean="0"/>
              <a:t> в соответствие с </a:t>
            </a:r>
            <a:r>
              <a:rPr lang="ru-RU" dirty="0" err="1" smtClean="0"/>
              <a:t>пс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9268" t="17112" r="32287" b="10270"/>
          <a:stretch/>
        </p:blipFill>
        <p:spPr>
          <a:xfrm>
            <a:off x="7701900" y="1542315"/>
            <a:ext cx="3286535" cy="4717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53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681220" y="434776"/>
            <a:ext cx="10447027" cy="755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Приведение </a:t>
            </a:r>
            <a:r>
              <a:rPr lang="ru-RU" dirty="0" err="1" smtClean="0"/>
              <a:t>фгос</a:t>
            </a:r>
            <a:r>
              <a:rPr lang="ru-RU" dirty="0" smtClean="0"/>
              <a:t> в соответствие с </a:t>
            </a:r>
            <a:r>
              <a:rPr lang="ru-RU" dirty="0" err="1" smtClean="0"/>
              <a:t>пс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9179" t="16815" r="32263" b="13344"/>
          <a:stretch/>
        </p:blipFill>
        <p:spPr>
          <a:xfrm>
            <a:off x="1473258" y="1400628"/>
            <a:ext cx="3715657" cy="5109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9268" t="17112" r="32287" b="10270"/>
          <a:stretch/>
        </p:blipFill>
        <p:spPr>
          <a:xfrm>
            <a:off x="6745936" y="1400628"/>
            <a:ext cx="3559570" cy="5109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6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5620498" y="1362750"/>
            <a:ext cx="5268526" cy="3785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384">
              <a:lnSpc>
                <a:spcPct val="90000"/>
              </a:lnSpc>
            </a:pPr>
            <a:r>
              <a:rPr lang="ru-RU" altLang="ru-RU" sz="2800" b="1" i="1" dirty="0">
                <a:solidFill>
                  <a:schemeClr val="bg1"/>
                </a:solidFill>
                <a:cs typeface="Arial" charset="0"/>
              </a:rPr>
              <a:t>Изменения в ФГОС ВО 3++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90255" y="3105335"/>
            <a:ext cx="4038471" cy="1078003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3" tIns="20535" rIns="41073" bIns="20535" anchor="ctr"/>
          <a:lstStyle/>
          <a:p>
            <a:pPr algn="ctr" defTabSz="456384">
              <a:defRPr/>
            </a:pPr>
            <a:r>
              <a:rPr lang="ru-RU" sz="1600" b="1" dirty="0">
                <a:solidFill>
                  <a:schemeClr val="bg1"/>
                </a:solidFill>
              </a:rPr>
              <a:t>Формирование (актуализация) перечня ПК на основе ПС возлагается на</a:t>
            </a:r>
          </a:p>
          <a:p>
            <a:pPr algn="ctr" defTabSz="456384">
              <a:defRPr/>
            </a:pPr>
            <a:r>
              <a:rPr lang="ru-RU" sz="1600" b="1" dirty="0">
                <a:solidFill>
                  <a:schemeClr val="bg1"/>
                </a:solidFill>
              </a:rPr>
              <a:t>ФУМО и СПК</a:t>
            </a:r>
            <a:endParaRPr lang="ru-RU" altLang="ru-RU" sz="1600" b="1" i="1" dirty="0">
              <a:solidFill>
                <a:schemeClr val="bg1"/>
              </a:solidFill>
              <a:latin typeface="Calibri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90255" y="5386726"/>
            <a:ext cx="4063804" cy="112491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3" tIns="20535" rIns="41073" bIns="20535" anchor="ctr"/>
          <a:lstStyle/>
          <a:p>
            <a:pPr algn="ctr" defTabSz="455701">
              <a:defRPr/>
            </a:pPr>
            <a:r>
              <a:rPr lang="ru-RU" sz="1600" b="1" dirty="0">
                <a:solidFill>
                  <a:schemeClr val="bg1"/>
                </a:solidFill>
              </a:rPr>
              <a:t>В ПООП введен раздел по формированию ПК на основе анализа ОТФ и ТФ из ПС</a:t>
            </a:r>
            <a:endParaRPr lang="ru-RU" sz="16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63605" y="2586770"/>
            <a:ext cx="5338685" cy="356464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384">
              <a:lnSpc>
                <a:spcPct val="90000"/>
              </a:lnSpc>
            </a:pPr>
            <a:r>
              <a:rPr lang="ru-RU" dirty="0">
                <a:solidFill>
                  <a:srgbClr val="000000"/>
                </a:solidFill>
              </a:rPr>
              <a:t>В случае отсутствия ПС, сопряжённых с ФГОС ВО, профессиональные компетенции формируются на основе </a:t>
            </a:r>
            <a:r>
              <a:rPr lang="ru-RU" dirty="0" err="1">
                <a:solidFill>
                  <a:srgbClr val="000000"/>
                </a:solidFill>
              </a:rPr>
              <a:t>форсайт</a:t>
            </a:r>
            <a:r>
              <a:rPr lang="ru-RU" dirty="0">
                <a:solidFill>
                  <a:srgbClr val="000000"/>
                </a:solidFill>
              </a:rPr>
              <a:t>-анализа требований к компетенциям, предъявляемых к выпускникам данного направления подготовки на рынке труда, обобщения зарубежного опыта, проведения консультаций с ведущими работодателями, объединениями работодателей отрасли</a:t>
            </a:r>
            <a:endParaRPr lang="ru-RU" altLang="ru-RU" b="1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0255" y="4238758"/>
            <a:ext cx="4038471" cy="991235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3" tIns="20535" rIns="41073" bIns="20535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Из требований к структуре ОПОП исключаются требования к объемам базовой и вариативной частей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0255" y="1958210"/>
            <a:ext cx="4063804" cy="104581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3" tIns="20535" rIns="41073" bIns="20535" anchor="ctr"/>
          <a:lstStyle/>
          <a:p>
            <a:pPr algn="ctr" defTabSz="456384">
              <a:defRPr/>
            </a:pPr>
            <a:r>
              <a:rPr lang="ru-RU" sz="1600" b="1" dirty="0">
                <a:solidFill>
                  <a:schemeClr val="bg1"/>
                </a:solidFill>
              </a:rPr>
              <a:t>Перечень </a:t>
            </a:r>
            <a:r>
              <a:rPr lang="ru-RU" sz="1600" b="1" dirty="0" err="1">
                <a:solidFill>
                  <a:schemeClr val="bg1"/>
                </a:solidFill>
              </a:rPr>
              <a:t>профстандартов</a:t>
            </a:r>
            <a:r>
              <a:rPr lang="ru-RU" sz="1600" b="1" dirty="0">
                <a:solidFill>
                  <a:schemeClr val="bg1"/>
                </a:solidFill>
              </a:rPr>
              <a:t> отражается в приложении к ФГОС</a:t>
            </a:r>
            <a:endParaRPr lang="ru-RU" altLang="ru-RU" sz="1600" b="1" i="1" dirty="0">
              <a:solidFill>
                <a:schemeClr val="bg1"/>
              </a:solidFill>
              <a:latin typeface="Calibri" charset="0"/>
              <a:cs typeface="Arial" panose="020B0604020202020204" pitchFamily="34" charset="0"/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681220" y="434776"/>
            <a:ext cx="10447027" cy="755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Приведение </a:t>
            </a:r>
            <a:r>
              <a:rPr lang="ru-RU" dirty="0" err="1" smtClean="0"/>
              <a:t>фгос</a:t>
            </a:r>
            <a:r>
              <a:rPr lang="ru-RU" dirty="0" smtClean="0"/>
              <a:t> в соответствие с </a:t>
            </a:r>
            <a:r>
              <a:rPr lang="ru-RU" dirty="0" err="1" smtClean="0"/>
              <a:t>пс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0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1753487" y="1911617"/>
            <a:ext cx="4224297" cy="707546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384">
              <a:lnSpc>
                <a:spcPct val="90000"/>
              </a:lnSpc>
            </a:pPr>
            <a:r>
              <a:rPr lang="ru-RU" sz="1620" b="1" dirty="0">
                <a:solidFill>
                  <a:schemeClr val="bg1"/>
                </a:solidFill>
              </a:rPr>
              <a:t>Введение требований к обеспечению качества подготовки</a:t>
            </a:r>
          </a:p>
          <a:p>
            <a:pPr algn="ctr" defTabSz="456384">
              <a:lnSpc>
                <a:spcPct val="90000"/>
              </a:lnSpc>
            </a:pPr>
            <a:r>
              <a:rPr lang="ru-RU" altLang="ru-RU" sz="1620" b="1" dirty="0">
                <a:solidFill>
                  <a:schemeClr val="bg1"/>
                </a:solidFill>
                <a:cs typeface="Arial" charset="0"/>
              </a:rPr>
              <a:t>(раздел 8)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45673" y="2852712"/>
            <a:ext cx="4094225" cy="77293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3" tIns="20535" rIns="41073" bIns="20535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+mj-lt"/>
              </a:rPr>
              <a:t>Внутренняя оценка качества программ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53487" y="3672010"/>
            <a:ext cx="4094225" cy="1980645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+mj-lt"/>
              </a:rPr>
              <a:t>Процедуры внешней оценки:</a:t>
            </a:r>
          </a:p>
          <a:p>
            <a:pPr algn="ctr"/>
            <a:endParaRPr lang="ru-RU" sz="1600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+mj-lt"/>
              </a:rPr>
              <a:t>-   государственная аккредитация;</a:t>
            </a:r>
          </a:p>
          <a:p>
            <a:pPr marL="205694" indent="-205694" algn="just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профессионально-общественная аккредитация;</a:t>
            </a:r>
          </a:p>
          <a:p>
            <a:pPr marL="205694" indent="-205694" algn="just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международная аккредитация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28394" y="1911617"/>
            <a:ext cx="3876476" cy="577972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384">
              <a:lnSpc>
                <a:spcPct val="90000"/>
              </a:lnSpc>
            </a:pPr>
            <a:r>
              <a:rPr lang="ru-RU" sz="1620" b="1" dirty="0">
                <a:solidFill>
                  <a:schemeClr val="bg1"/>
                </a:solidFill>
              </a:rPr>
              <a:t>Введение требований к  условиям реализации программ</a:t>
            </a:r>
            <a:endParaRPr lang="ru-RU" altLang="ru-RU" sz="1620" b="1" i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28394" y="2619162"/>
            <a:ext cx="5454006" cy="423883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3" tIns="20535" rIns="41073" bIns="20535" anchor="ctr"/>
          <a:lstStyle/>
          <a:p>
            <a:r>
              <a:rPr lang="ru-RU" sz="1600" b="1" dirty="0">
                <a:solidFill>
                  <a:schemeClr val="bg1"/>
                </a:solidFill>
              </a:rPr>
              <a:t>7.1. Общесистемные требования к реализации программы </a:t>
            </a:r>
            <a:r>
              <a:rPr lang="ru-RU" sz="1600" b="1" dirty="0" err="1">
                <a:solidFill>
                  <a:schemeClr val="bg1"/>
                </a:solidFill>
              </a:rPr>
              <a:t>бакалавриата</a:t>
            </a:r>
            <a:r>
              <a:rPr lang="ru-RU" sz="1600" b="1" dirty="0">
                <a:solidFill>
                  <a:schemeClr val="bg1"/>
                </a:solidFill>
              </a:rPr>
              <a:t>.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7.1.1. Организация должна располагать материально-технической базой, обеспечивающей проведение всех видов дисциплинарной и междисциплинарной подготовки, практической и научно-исследовательской работ обучающихся, предусмотренных учебным планом.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7.1.2….</a:t>
            </a: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681220" y="434776"/>
            <a:ext cx="10447027" cy="755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Приведение </a:t>
            </a:r>
            <a:r>
              <a:rPr lang="ru-RU" dirty="0" err="1" smtClean="0"/>
              <a:t>фгос</a:t>
            </a:r>
            <a:r>
              <a:rPr lang="ru-RU" dirty="0" smtClean="0"/>
              <a:t> в соответствие с </a:t>
            </a:r>
            <a:r>
              <a:rPr lang="ru-RU" dirty="0" err="1" smtClean="0"/>
              <a:t>пс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9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4654752" y="1330225"/>
            <a:ext cx="6574560" cy="9070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384">
              <a:lnSpc>
                <a:spcPct val="90000"/>
              </a:lnSpc>
            </a:pPr>
            <a:r>
              <a:rPr lang="ru-RU" sz="1620" dirty="0">
                <a:solidFill>
                  <a:schemeClr val="tx1"/>
                </a:solidFill>
              </a:rPr>
              <a:t>О макете примерной основной профессиональной образовательной программы высшего образования, разрабатываемой в соответствии с профессиональными стандартами</a:t>
            </a:r>
            <a:endParaRPr lang="ru-RU" altLang="ru-RU" sz="162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37762" y="3429115"/>
            <a:ext cx="3600704" cy="49117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3" tIns="20535" rIns="41073" bIns="20535" anchor="ctr"/>
          <a:lstStyle/>
          <a:p>
            <a:pPr algn="ctr" defTabSz="455701">
              <a:defRPr/>
            </a:pPr>
            <a:r>
              <a:rPr lang="ru-RU" sz="1440" b="1" dirty="0">
                <a:solidFill>
                  <a:schemeClr val="bg1"/>
                </a:solidFill>
              </a:rPr>
              <a:t>Раздел 1. Общие положения</a:t>
            </a:r>
            <a:endParaRPr lang="ru-RU" sz="1440" b="1" kern="0" dirty="0">
              <a:solidFill>
                <a:schemeClr val="bg2"/>
              </a:solidFill>
              <a:latin typeface="Calibri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75073" y="2651671"/>
            <a:ext cx="3600704" cy="49117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3" tIns="20535" rIns="41073" bIns="20535" anchor="ctr"/>
          <a:lstStyle/>
          <a:p>
            <a:pPr algn="ctr" defTabSz="455701">
              <a:defRPr/>
            </a:pPr>
            <a:r>
              <a:rPr lang="ru-RU" sz="1260" b="1" dirty="0">
                <a:solidFill>
                  <a:schemeClr val="bg1"/>
                </a:solidFill>
              </a:rPr>
              <a:t>Структура ПООП</a:t>
            </a:r>
            <a:endParaRPr lang="ru-RU" sz="1620" b="1" kern="0" dirty="0">
              <a:solidFill>
                <a:schemeClr val="bg2"/>
              </a:solidFill>
              <a:latin typeface="Calibri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37762" y="4191494"/>
            <a:ext cx="3600704" cy="545415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3" tIns="20535" rIns="41073" bIns="20535" anchor="ctr"/>
          <a:lstStyle/>
          <a:p>
            <a:pPr algn="ctr" defTabSz="455701">
              <a:defRPr/>
            </a:pPr>
            <a:r>
              <a:rPr lang="ru-RU" sz="1440" b="1" dirty="0">
                <a:solidFill>
                  <a:schemeClr val="bg1"/>
                </a:solidFill>
              </a:rPr>
              <a:t>Раздел 2. Общая характеристика ПООП</a:t>
            </a:r>
            <a:endParaRPr lang="ru-RU" sz="144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14162" y="5047282"/>
            <a:ext cx="3600704" cy="98235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3" tIns="20535" rIns="41073" bIns="20535" anchor="ctr"/>
          <a:lstStyle/>
          <a:p>
            <a:pPr algn="ctr" defTabSz="455701">
              <a:defRPr/>
            </a:pPr>
            <a:r>
              <a:rPr lang="ru-RU" sz="1440" b="1" dirty="0">
                <a:solidFill>
                  <a:schemeClr val="bg1"/>
                </a:solidFill>
              </a:rPr>
              <a:t>Раздел 3. Характеристика профессиональной деятельности выпускника</a:t>
            </a:r>
            <a:endParaRPr lang="ru-RU" sz="144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355148" y="3422664"/>
            <a:ext cx="3600704" cy="98235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3" tIns="20535" rIns="41073" bIns="20535" anchor="ctr"/>
          <a:lstStyle/>
          <a:p>
            <a:pPr algn="ctr" defTabSz="455701">
              <a:defRPr/>
            </a:pPr>
            <a:r>
              <a:rPr lang="ru-RU" sz="1440" b="1" dirty="0">
                <a:solidFill>
                  <a:schemeClr val="bg1"/>
                </a:solidFill>
              </a:rPr>
              <a:t>Раздел 4. Планируемые результаты освоения образовательной программы</a:t>
            </a:r>
            <a:endParaRPr lang="ru-RU" sz="144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355148" y="4464199"/>
            <a:ext cx="3600704" cy="98235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3" tIns="20535" rIns="41073" bIns="20535" anchor="ctr"/>
          <a:lstStyle/>
          <a:p>
            <a:pPr algn="ctr"/>
            <a:r>
              <a:rPr lang="ru-RU" sz="1440" b="1" dirty="0">
                <a:solidFill>
                  <a:schemeClr val="bg1"/>
                </a:solidFill>
              </a:rPr>
              <a:t>Раздел 5. Рекомендуемые структура и содержание образовательной программы </a:t>
            </a:r>
            <a:endParaRPr lang="ru-RU" sz="1440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355148" y="5538459"/>
            <a:ext cx="3600704" cy="98235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3" tIns="20535" rIns="41073" bIns="20535" anchor="ctr"/>
          <a:lstStyle/>
          <a:p>
            <a:pPr algn="ctr"/>
            <a:r>
              <a:rPr lang="ru-RU" sz="1440" b="1" dirty="0">
                <a:solidFill>
                  <a:schemeClr val="bg1"/>
                </a:solidFill>
              </a:rPr>
              <a:t>Раздел 6. Характеристика условий реализации образовательной программы</a:t>
            </a:r>
            <a:endParaRPr lang="ru-RU" sz="1440" dirty="0">
              <a:solidFill>
                <a:schemeClr val="bg1"/>
              </a:solidFill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681220" y="434776"/>
            <a:ext cx="10447027" cy="755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Приведение </a:t>
            </a:r>
            <a:r>
              <a:rPr lang="ru-RU" dirty="0" err="1" smtClean="0"/>
              <a:t>фгос</a:t>
            </a:r>
            <a:r>
              <a:rPr lang="ru-RU" dirty="0" smtClean="0"/>
              <a:t> в соответствие с </a:t>
            </a:r>
            <a:r>
              <a:rPr lang="ru-RU" dirty="0" err="1" smtClean="0"/>
              <a:t>пс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1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216" t="10625" r="45538" b="10169"/>
          <a:stretch/>
        </p:blipFill>
        <p:spPr>
          <a:xfrm>
            <a:off x="1069748" y="1190008"/>
            <a:ext cx="4002120" cy="5204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2447" t="19354" r="33710" b="23629"/>
          <a:stretch/>
        </p:blipFill>
        <p:spPr>
          <a:xfrm>
            <a:off x="4354074" y="1706564"/>
            <a:ext cx="7005711" cy="4170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681220" y="434776"/>
            <a:ext cx="10447027" cy="755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Приведение </a:t>
            </a:r>
            <a:r>
              <a:rPr lang="ru-RU" dirty="0" err="1" smtClean="0"/>
              <a:t>фгос</a:t>
            </a:r>
            <a:r>
              <a:rPr lang="ru-RU" dirty="0" smtClean="0"/>
              <a:t> в соответствие с </a:t>
            </a:r>
            <a:r>
              <a:rPr lang="ru-RU" dirty="0" err="1" smtClean="0"/>
              <a:t>пс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45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216" t="10625" r="45538" b="10169"/>
          <a:stretch/>
        </p:blipFill>
        <p:spPr>
          <a:xfrm>
            <a:off x="1069748" y="1190008"/>
            <a:ext cx="4002120" cy="5204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681220" y="434776"/>
            <a:ext cx="10447027" cy="755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Приведение </a:t>
            </a:r>
            <a:r>
              <a:rPr lang="ru-RU" dirty="0" err="1" smtClean="0"/>
              <a:t>фгос</a:t>
            </a:r>
            <a:r>
              <a:rPr lang="ru-RU" dirty="0" smtClean="0"/>
              <a:t> в соответствие с </a:t>
            </a:r>
            <a:r>
              <a:rPr lang="ru-RU" dirty="0" err="1" smtClean="0"/>
              <a:t>пс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8806" t="10800" r="39273" b="8717"/>
          <a:stretch/>
        </p:blipFill>
        <p:spPr>
          <a:xfrm>
            <a:off x="5673931" y="970547"/>
            <a:ext cx="5454316" cy="5887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23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понятий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847" y="1355947"/>
            <a:ext cx="3750125" cy="4816253"/>
          </a:xfrm>
        </p:spPr>
        <p:txBody>
          <a:bodyPr>
            <a:noAutofit/>
          </a:bodyPr>
          <a:lstStyle/>
          <a:p>
            <a:r>
              <a:rPr lang="ru-RU" sz="1800" dirty="0" smtClean="0"/>
              <a:t>Образовательная программа - комплекс основных характеристик образования (объем, </a:t>
            </a:r>
            <a:r>
              <a:rPr lang="en-US" sz="1800" dirty="0" smtClean="0"/>
              <a:t> </a:t>
            </a:r>
            <a:r>
              <a:rPr lang="ru-RU" sz="1800" dirty="0" smtClean="0"/>
              <a:t>содержание, планируемые результаты), организационно-педагогических условий и в случаях, </a:t>
            </a:r>
            <a:r>
              <a:rPr lang="en-US" sz="1800" dirty="0" smtClean="0"/>
              <a:t> </a:t>
            </a:r>
            <a:r>
              <a:rPr lang="ru-RU" sz="1800" dirty="0" smtClean="0"/>
              <a:t>предусмотренных настоящим Федеральным законом, форм аттестации, который представлен в </a:t>
            </a:r>
            <a:r>
              <a:rPr lang="en-US" sz="1800" dirty="0" smtClean="0"/>
              <a:t> </a:t>
            </a:r>
            <a:r>
              <a:rPr lang="ru-RU" sz="1800" dirty="0" smtClean="0"/>
              <a:t>виде учебного плана, календарного учебного графика, рабочих программ учебных предметов, </a:t>
            </a:r>
            <a:r>
              <a:rPr lang="en-US" sz="1800" dirty="0" smtClean="0"/>
              <a:t> </a:t>
            </a:r>
            <a:r>
              <a:rPr lang="ru-RU" sz="1800" dirty="0" smtClean="0"/>
              <a:t>курсов, дисциплин (модулей), иных компонентов, а также оценочных и методических материалов.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64224" y="1309452"/>
            <a:ext cx="4754880" cy="2131172"/>
          </a:xfrm>
        </p:spPr>
        <p:txBody>
          <a:bodyPr/>
          <a:lstStyle/>
          <a:p>
            <a:r>
              <a:rPr lang="ru-RU" dirty="0"/>
              <a:t>Профессиональный стандарт – характеристика квалификации, необходимой работнику для осуществления определенного вида профессиональной деятельности.</a:t>
            </a:r>
          </a:p>
          <a:p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5052447" y="3146152"/>
            <a:ext cx="6066657" cy="354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Федеральный государственный образовательный стандарт (ФГОС ВО) - совокупность обязательных требований к образованию определенного уровня и (или) к профессии, специальности и направлению подготовки, утвержденных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6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Профессиональные </a:t>
            </a:r>
            <a:r>
              <a:rPr lang="ru-RU" dirty="0" smtClean="0"/>
              <a:t>компетенции</a:t>
            </a:r>
          </a:p>
          <a:p>
            <a:r>
              <a:rPr lang="ru-RU" dirty="0" smtClean="0"/>
              <a:t>ПК-3. Осуществлять управление качеством процессов производства тяжелых цветных металлов (ПС 40.062).</a:t>
            </a:r>
          </a:p>
          <a:p>
            <a:r>
              <a:rPr lang="ru-RU" dirty="0" smtClean="0"/>
              <a:t>ПК-4. Принимать участие в разработке и проектировании автоматизированных систем управления технологическим процессом получения тяжелых цветных металлов (ПС 40.057).</a:t>
            </a:r>
          </a:p>
          <a:p>
            <a:r>
              <a:rPr lang="ru-RU" dirty="0" smtClean="0"/>
              <a:t>ПК-5. Организовать выполнение вспомогательных и основных операций гидрометаллургического производства тяжелых цветных металлов (ПС 27.046).</a:t>
            </a:r>
          </a:p>
          <a:p>
            <a:r>
              <a:rPr lang="ru-RU" dirty="0" smtClean="0"/>
              <a:t>ПК-6. Организовать процессы подготовки шихты, плавки и конвертирования при пирометаллургическом производстве тяжелых цветных металлов (ПС 27.047);</a:t>
            </a:r>
          </a:p>
          <a:p>
            <a:endParaRPr lang="ru-RU" dirty="0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681220" y="434776"/>
            <a:ext cx="10447027" cy="755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Приведение </a:t>
            </a:r>
            <a:r>
              <a:rPr lang="ru-RU" dirty="0" err="1" smtClean="0"/>
              <a:t>фгос</a:t>
            </a:r>
            <a:r>
              <a:rPr lang="ru-RU" dirty="0" smtClean="0"/>
              <a:t> в соответствие с </a:t>
            </a:r>
            <a:r>
              <a:rPr lang="ru-RU" dirty="0" err="1" smtClean="0"/>
              <a:t>пс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238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469" y="1304237"/>
            <a:ext cx="10849436" cy="755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Примерная основная образовательная </a:t>
            </a:r>
            <a:r>
              <a:rPr lang="ru-RU" sz="1600" dirty="0" smtClean="0"/>
              <a:t>программа  (</a:t>
            </a:r>
            <a:r>
              <a:rPr lang="ru-RU" sz="1600" dirty="0"/>
              <a:t>ПООП</a:t>
            </a:r>
            <a:r>
              <a:rPr lang="ru-RU" sz="1600" dirty="0" smtClean="0"/>
              <a:t>)</a:t>
            </a:r>
            <a:br>
              <a:rPr lang="ru-RU" sz="1600" dirty="0" smtClean="0"/>
            </a:br>
            <a:r>
              <a:rPr lang="ru-RU" sz="1600" cap="none" dirty="0" smtClean="0"/>
              <a:t>Направление подготовки</a:t>
            </a:r>
            <a:br>
              <a:rPr lang="ru-RU" sz="1600" cap="none" dirty="0" smtClean="0"/>
            </a:br>
            <a:r>
              <a:rPr lang="ru-RU" sz="1600" cap="none" dirty="0" smtClean="0"/>
              <a:t>22.03.02 Металлургия</a:t>
            </a:r>
            <a:br>
              <a:rPr lang="ru-RU" sz="1600" cap="none" dirty="0" smtClean="0"/>
            </a:br>
            <a:r>
              <a:rPr lang="ru-RU" sz="1600" cap="none" dirty="0" smtClean="0"/>
              <a:t> Уровень высшего образования</a:t>
            </a:r>
            <a:br>
              <a:rPr lang="ru-RU" sz="1600" cap="none" dirty="0" smtClean="0"/>
            </a:br>
            <a:r>
              <a:rPr lang="ru-RU" sz="1600" cap="none" dirty="0" smtClean="0"/>
              <a:t>Бакалавриат</a:t>
            </a:r>
            <a:br>
              <a:rPr lang="ru-RU" sz="1600" cap="none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6398" y="2415883"/>
            <a:ext cx="5566611" cy="482384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Для профиля «Металлургия цветных металлов», в соответствии с профессиональными стандартами «Специалист по гидрометаллургическому производству тяжелых цветных металлов» (утвержден приказом Минтруда России 03.12.2015 №974н) и «Специалист по пирометаллургическому производству тяжелых цветных металлов» (утвержден приказом Минтруда России 03.12.2015 №983н) основным видом профессиональной деятельности будет производство тяжелых цветных металлов (свинец, цинк, олово, медь и другие) </a:t>
            </a:r>
            <a:r>
              <a:rPr lang="ru-RU" dirty="0" err="1" smtClean="0"/>
              <a:t>гидро</a:t>
            </a:r>
            <a:r>
              <a:rPr lang="ru-RU" dirty="0" smtClean="0"/>
              <a:t> и пирометаллургическими способами.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409" t="13213" r="44822" b="12007"/>
          <a:stretch/>
        </p:blipFill>
        <p:spPr>
          <a:xfrm>
            <a:off x="6817894" y="1304237"/>
            <a:ext cx="4523873" cy="5470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681220" y="434776"/>
            <a:ext cx="10447027" cy="755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Профессиональные стандарты и образовательные программы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440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Формирование ПК модуль «Специальный. Металлургия тяжелых цветных металлов»</a:t>
            </a:r>
          </a:p>
          <a:p>
            <a:r>
              <a:rPr lang="ru-RU" dirty="0" smtClean="0"/>
              <a:t>Объяснить устройство, назначение, технические характеристики, правила обслуживания и эксплуатации применяемого в производстве основного и вспомогательного оборудования (ПС 27.046; 27.047).</a:t>
            </a:r>
          </a:p>
          <a:p>
            <a:r>
              <a:rPr lang="ru-RU" dirty="0" smtClean="0"/>
              <a:t>Объяснить сущность физико-химических процессов, используемых в производстве тяжелых цветных металлов (ПС 27.046; 27.047).</a:t>
            </a:r>
          </a:p>
          <a:p>
            <a:r>
              <a:rPr lang="ru-RU" dirty="0" smtClean="0"/>
              <a:t>Объяснить назначение и сущность вспомогательных и основных операций производства тяжелых цветных металлов (ПС 27.046, 27.047).</a:t>
            </a:r>
          </a:p>
          <a:p>
            <a:r>
              <a:rPr lang="ru-RU" dirty="0" smtClean="0"/>
              <a:t>Объяснить назначение и сущность процессов подготовки шихты, плавки и конвертирования при пирометаллургическом производстве тяжелых цветных металлов (ПС 27.047).</a:t>
            </a:r>
            <a:endParaRPr lang="ru-RU" dirty="0"/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681220" y="434776"/>
            <a:ext cx="10447027" cy="755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Профессиональные стандарты и образовательные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354356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348353"/>
            <a:ext cx="10058400" cy="522891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b="1" dirty="0"/>
              <a:t>Требования ПС</a:t>
            </a:r>
          </a:p>
          <a:p>
            <a:pPr marL="0" indent="0">
              <a:buNone/>
            </a:pPr>
            <a:r>
              <a:rPr lang="ru-RU" i="1" dirty="0" smtClean="0"/>
              <a:t>Работа с подчиненными</a:t>
            </a:r>
          </a:p>
          <a:p>
            <a:r>
              <a:rPr lang="ru-RU" dirty="0" smtClean="0"/>
              <a:t>Ставить перед работниками производственные задания</a:t>
            </a:r>
          </a:p>
          <a:p>
            <a:r>
              <a:rPr lang="ru-RU" dirty="0" smtClean="0"/>
              <a:t>Проводить производственный инструктаж подчиненных работников, допуск к работе</a:t>
            </a:r>
          </a:p>
          <a:p>
            <a:r>
              <a:rPr lang="ru-RU" dirty="0" smtClean="0"/>
              <a:t>Разрешать конфликтные ситуации в коллективе</a:t>
            </a:r>
          </a:p>
          <a:p>
            <a:r>
              <a:rPr lang="ru-RU" dirty="0" smtClean="0"/>
              <a:t>Принимать правильные решения в нештатных ситуациях</a:t>
            </a:r>
          </a:p>
          <a:p>
            <a:pPr marL="0" indent="0">
              <a:buNone/>
            </a:pPr>
            <a:r>
              <a:rPr lang="ru-RU" i="1" dirty="0" smtClean="0"/>
              <a:t>Учет и контроль:</a:t>
            </a:r>
          </a:p>
          <a:p>
            <a:r>
              <a:rPr lang="ru-RU" dirty="0" smtClean="0"/>
              <a:t>Выявлять нарушения работниками правил эксплуатации и технического обслуживания оборудования</a:t>
            </a:r>
          </a:p>
          <a:p>
            <a:r>
              <a:rPr lang="ru-RU" dirty="0" smtClean="0"/>
              <a:t>Контролировать выполнение производственных заданий и соблюдение работниками технологических инструкций и регламентов</a:t>
            </a:r>
          </a:p>
          <a:p>
            <a:r>
              <a:rPr lang="ru-RU" dirty="0" smtClean="0"/>
              <a:t>Контролировать ведение работниками учетной и технологической документации на бумажных и (или) электронных носителях </a:t>
            </a:r>
          </a:p>
          <a:p>
            <a:r>
              <a:rPr lang="ru-RU" dirty="0" smtClean="0"/>
              <a:t>Анализировать результаты производственной деятельности подразделения за смену - расхода материально-технических ресурсов и энергоносителей, причин брака или снижения качества продукции (работ, услуг)</a:t>
            </a:r>
          </a:p>
          <a:p>
            <a:r>
              <a:rPr lang="ru-RU" dirty="0" smtClean="0"/>
              <a:t>Осуществлять мониторинг установленных режимов и контролируемых параметров ведения технологических процессов</a:t>
            </a:r>
          </a:p>
          <a:p>
            <a:r>
              <a:rPr lang="ru-RU" dirty="0" smtClean="0"/>
              <a:t>Демонстрировать знание основ экономики, организации производства, труда и управления</a:t>
            </a:r>
          </a:p>
          <a:p>
            <a:endParaRPr lang="ru-RU" dirty="0"/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681220" y="434776"/>
            <a:ext cx="10447027" cy="755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Профессиональные стандарты и образовательные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951815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b="1" dirty="0"/>
              <a:t>Требования ПС</a:t>
            </a:r>
          </a:p>
          <a:p>
            <a:pPr marL="0" indent="0">
              <a:buNone/>
            </a:pPr>
            <a:r>
              <a:rPr lang="ru-RU" i="1" dirty="0" smtClean="0"/>
              <a:t>Работа с оборудованием:</a:t>
            </a:r>
          </a:p>
          <a:p>
            <a:r>
              <a:rPr lang="ru-RU" dirty="0" smtClean="0"/>
              <a:t>Контролировать состояние оборудования и вспомогательных материалов для производственных процессов </a:t>
            </a:r>
          </a:p>
          <a:p>
            <a:r>
              <a:rPr lang="ru-RU" dirty="0" smtClean="0"/>
              <a:t>Определять меры по устранению неполадок в работе агрегатов и вспомогательного оборудования </a:t>
            </a:r>
          </a:p>
          <a:p>
            <a:r>
              <a:rPr lang="ru-RU" dirty="0" smtClean="0"/>
              <a:t>Применять способы снижения удельных расходов сырья, твердого топлива, энергетических ресурсов, уменьшения себестоимости металлов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i="1" dirty="0" smtClean="0"/>
              <a:t>Охрана труда</a:t>
            </a:r>
          </a:p>
          <a:p>
            <a:r>
              <a:rPr lang="ru-RU" dirty="0" smtClean="0"/>
              <a:t>Соблюдать требования охраны труда, промышленной, экологической и пожарной безопасности</a:t>
            </a:r>
          </a:p>
          <a:p>
            <a:r>
              <a:rPr lang="ru-RU" dirty="0" smtClean="0"/>
              <a:t>Владеть способами проверки исправности и работоспособности средств индивидуальной и коллективной защиты, производственной сигнализации и средств связи</a:t>
            </a:r>
          </a:p>
          <a:p>
            <a:r>
              <a:rPr lang="ru-RU" dirty="0" smtClean="0"/>
              <a:t>Знать значения предельно допустимых выбросов загрязняющих веществ в окружающую среду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681220" y="434776"/>
            <a:ext cx="10447027" cy="755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Профессиональные стандарты и образовательные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42102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533" t="10143" r="44575" b="9813"/>
          <a:stretch/>
        </p:blipFill>
        <p:spPr>
          <a:xfrm>
            <a:off x="6208294" y="834190"/>
            <a:ext cx="4539916" cy="5855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00" y="2016427"/>
            <a:ext cx="6483691" cy="1142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00" y="3833979"/>
            <a:ext cx="6483691" cy="1876100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681220" y="434776"/>
            <a:ext cx="10447027" cy="755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Профессиональные стандарты и образовательные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6170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705943" y="847205"/>
            <a:ext cx="89642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>
                <a:latin typeface="Verdana" pitchFamily="34" charset="0"/>
              </a:rPr>
              <a:t>Благодарю за внимание!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82F206-A8A5-4CD3-8CCC-573FD1B12C37}" type="datetime1">
              <a:rPr lang="ru-RU"/>
              <a:pPr>
                <a:defRPr/>
              </a:pPr>
              <a:t>20.04.2016</a:t>
            </a:fld>
            <a:endParaRPr lang="ru-RU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7E893F-D9E0-46F5-9396-FCE82449C842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  <p:pic>
        <p:nvPicPr>
          <p:cNvPr id="6963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7" t="15549" r="20668" b="19485"/>
          <a:stretch>
            <a:fillRect/>
          </a:stretch>
        </p:blipFill>
        <p:spPr bwMode="auto">
          <a:xfrm>
            <a:off x="3564434" y="1680707"/>
            <a:ext cx="5163592" cy="410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Прямоугольник 4"/>
          <p:cNvSpPr>
            <a:spLocks noChangeArrowheads="1"/>
          </p:cNvSpPr>
          <p:nvPr/>
        </p:nvSpPr>
        <p:spPr bwMode="auto">
          <a:xfrm>
            <a:off x="3860230" y="6356822"/>
            <a:ext cx="4572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250" b="1"/>
              <a:t>http://hse.edu.urfu.ru/ingener2/</a:t>
            </a:r>
          </a:p>
        </p:txBody>
      </p:sp>
    </p:spTree>
    <p:extLst>
      <p:ext uri="{BB962C8B-B14F-4D97-AF65-F5344CB8AC3E}">
        <p14:creationId xmlns:p14="http://schemas.microsoft.com/office/powerpoint/2010/main" val="605266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8305" y="3336083"/>
            <a:ext cx="939540" cy="33596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60" tIns="43630" rIns="87260" bIns="43630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ФГОС ВО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5774371" y="4207658"/>
            <a:ext cx="3359626" cy="1506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7260" tIns="43630" rIns="87260" bIns="43630" rtlCol="0" anchor="ctr"/>
          <a:lstStyle/>
          <a:p>
            <a:pPr algn="ctr"/>
            <a:r>
              <a:rPr lang="ru-RU" sz="1980" dirty="0">
                <a:solidFill>
                  <a:schemeClr val="tx1"/>
                </a:solidFill>
              </a:rPr>
              <a:t>Профессиональные стандарты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5911" y="5605444"/>
            <a:ext cx="3394401" cy="1104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60" tIns="43630" rIns="87260" bIns="43630" rtlCol="0" anchor="ctr"/>
          <a:lstStyle/>
          <a:p>
            <a:pPr algn="ctr"/>
            <a:r>
              <a:rPr lang="ru-RU" sz="2400" b="1" dirty="0" err="1"/>
              <a:t>Бакалавриат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15878" y="4512236"/>
            <a:ext cx="3051666" cy="1104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60" tIns="43630" rIns="87260" bIns="43630" rtlCol="0" anchor="ctr"/>
          <a:lstStyle/>
          <a:p>
            <a:pPr algn="ctr"/>
            <a:r>
              <a:rPr lang="ru-RU" sz="2400" b="1" dirty="0"/>
              <a:t>Магистратура, </a:t>
            </a:r>
            <a:r>
              <a:rPr lang="ru-RU" sz="2400" b="1" dirty="0" err="1"/>
              <a:t>специалитет</a:t>
            </a:r>
            <a:endParaRPr lang="ru-RU" sz="24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89315" y="3350717"/>
            <a:ext cx="2512458" cy="1104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60" tIns="43630" rIns="87260" bIns="43630" rtlCol="0" anchor="ctr"/>
          <a:lstStyle/>
          <a:p>
            <a:pPr algn="ctr"/>
            <a:r>
              <a:rPr lang="ru-RU" sz="2400" b="1" dirty="0"/>
              <a:t>Аспирантура,</a:t>
            </a:r>
          </a:p>
          <a:p>
            <a:pPr algn="ctr"/>
            <a:r>
              <a:rPr lang="ru-RU" sz="2400" b="1" dirty="0" err="1"/>
              <a:t>Ассистентура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/>
              <a:t>ординатура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1220" y="952601"/>
            <a:ext cx="42944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ФЕДЕРАЛЬНЫЙ ЗАКОН</a:t>
            </a:r>
            <a:endParaRPr lang="ru-RU" dirty="0"/>
          </a:p>
          <a:p>
            <a:r>
              <a:rPr lang="ru-RU" b="1" dirty="0"/>
              <a:t>«О внесении изменений в трудовой кодекс российской федерации и статьи 11 и 73 федерального закона «Об образовании в российской </a:t>
            </a:r>
            <a:r>
              <a:rPr lang="ru-RU" b="1" dirty="0" smtClean="0"/>
              <a:t>федерации» </a:t>
            </a:r>
            <a:r>
              <a:rPr lang="ru-RU" b="1" dirty="0"/>
              <a:t>от </a:t>
            </a:r>
            <a:r>
              <a:rPr lang="ru-RU" b="1" dirty="0" smtClean="0"/>
              <a:t>02.05.2015 № </a:t>
            </a:r>
            <a:r>
              <a:rPr lang="ru-RU" b="1" dirty="0"/>
              <a:t>122-ФЗ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58305" y="841451"/>
            <a:ext cx="70151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1) </a:t>
            </a:r>
            <a:r>
              <a:rPr lang="ru-RU" dirty="0">
                <a:hlinkClick r:id="rId2"/>
              </a:rPr>
              <a:t>часть 7 статьи 11</a:t>
            </a:r>
            <a:r>
              <a:rPr lang="ru-RU" dirty="0"/>
              <a:t> изложить в следующей редакции:</a:t>
            </a:r>
          </a:p>
          <a:p>
            <a:r>
              <a:rPr lang="ru-RU" dirty="0"/>
              <a:t>"7. Формирование требований федеральных государственных образовательных стандартов профессионального образования к результатам освоения основных образовательных программ профессионального образования в части профессиональной компетенции осуществляется </a:t>
            </a:r>
            <a:r>
              <a:rPr lang="ru-RU" b="1" dirty="0"/>
              <a:t>на основе </a:t>
            </a:r>
            <a:r>
              <a:rPr lang="ru-RU" dirty="0"/>
              <a:t>соответствующих профессиональных стандартов (при наличии)."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631554" y="3280882"/>
            <a:ext cx="30386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ФГОС ПО, утвержденные до 1 июля 2016 года, подлежат приведению в соответствие с требованиями, установленными </a:t>
            </a:r>
            <a:r>
              <a:rPr lang="ru-RU" dirty="0">
                <a:hlinkClick r:id="rId2"/>
              </a:rPr>
              <a:t>частью 7 статьи 11</a:t>
            </a:r>
            <a:r>
              <a:rPr lang="ru-RU" dirty="0"/>
              <a:t> Федерального закона от 29 декабря 2012 года N 273-ФЗ в течение одного года с 1 июля 2016 года</a:t>
            </a: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5761607" y="4803778"/>
            <a:ext cx="1133772" cy="45350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10"/>
          </a:p>
        </p:txBody>
      </p:sp>
      <p:sp>
        <p:nvSpPr>
          <p:cNvPr id="11" name="Прямоугольник 10"/>
          <p:cNvSpPr/>
          <p:nvPr/>
        </p:nvSpPr>
        <p:spPr>
          <a:xfrm>
            <a:off x="4172129" y="3350718"/>
            <a:ext cx="673181" cy="33596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60" tIns="43630" rIns="87260" bIns="43630" rtlCol="0" anchor="ctr"/>
          <a:lstStyle/>
          <a:p>
            <a:pPr algn="ctr"/>
            <a:endParaRPr lang="ru-RU" sz="81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1969" y="2779485"/>
            <a:ext cx="179352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20" dirty="0"/>
              <a:t>Уровни квалификации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6510" y="585918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56510" y="475428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6511" y="364938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8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30028" y="5388123"/>
            <a:ext cx="1396930" cy="43464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3" tIns="20535" rIns="41073" bIns="20535" anchor="ctr"/>
          <a:lstStyle/>
          <a:p>
            <a:pPr algn="ctr" defTabSz="456384">
              <a:defRPr/>
            </a:pPr>
            <a:r>
              <a:rPr lang="ru-RU" sz="1260" b="1" dirty="0">
                <a:solidFill>
                  <a:schemeClr val="bg1"/>
                </a:solidFill>
              </a:rPr>
              <a:t>ФГОС 3++</a:t>
            </a:r>
            <a:endParaRPr lang="ru-RU" altLang="ru-RU" sz="1260" b="1" i="1" dirty="0">
              <a:solidFill>
                <a:schemeClr val="bg1"/>
              </a:solidFill>
              <a:latin typeface="Calibri" charset="0"/>
              <a:cs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1220" y="124812"/>
            <a:ext cx="10447027" cy="755232"/>
          </a:xfrm>
        </p:spPr>
        <p:txBody>
          <a:bodyPr/>
          <a:lstStyle/>
          <a:p>
            <a:r>
              <a:rPr lang="ru-RU" dirty="0" smtClean="0"/>
              <a:t>Приведение </a:t>
            </a:r>
            <a:r>
              <a:rPr lang="ru-RU" dirty="0" err="1" smtClean="0"/>
              <a:t>фгос</a:t>
            </a:r>
            <a:r>
              <a:rPr lang="ru-RU" dirty="0" smtClean="0"/>
              <a:t> в соответствие с </a:t>
            </a:r>
            <a:r>
              <a:rPr lang="ru-RU" dirty="0" err="1" smtClean="0"/>
              <a:t>пс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4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05913" y="4796906"/>
            <a:ext cx="3983063" cy="147587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1600" b="1" dirty="0">
                <a:solidFill>
                  <a:schemeClr val="tx1"/>
                </a:solidFill>
                <a:latin typeface="Myriad Pro Semibold"/>
                <a:ea typeface="ＭＳ Ｐゴシック"/>
                <a:cs typeface="ＭＳ Ｐゴシック"/>
              </a:rPr>
              <a:t>На март 2016 г. Минтрудом России утверждено 811 ПС, зарегистрировано в Минюсте России 805 </a:t>
            </a:r>
            <a:br>
              <a:rPr lang="ru-RU" sz="1600" b="1" dirty="0">
                <a:solidFill>
                  <a:schemeClr val="tx1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1600" b="1" dirty="0">
                <a:solidFill>
                  <a:schemeClr val="tx1"/>
                </a:solidFill>
                <a:latin typeface="Myriad Pro Semibold"/>
                <a:ea typeface="ＭＳ Ｐゴシック"/>
                <a:cs typeface="ＭＳ Ｐゴシック"/>
              </a:rPr>
              <a:t>(реестр ПС в программно-аппаратном комплексе </a:t>
            </a:r>
            <a:r>
              <a:rPr lang="en-US" sz="1600" b="1" dirty="0">
                <a:solidFill>
                  <a:schemeClr val="tx1"/>
                </a:solidFill>
                <a:latin typeface="Myriad Pro Semibold"/>
                <a:ea typeface="ＭＳ Ｐゴシック"/>
                <a:cs typeface="ＭＳ Ｐゴシック"/>
                <a:hlinkClick r:id="rId2"/>
              </a:rPr>
              <a:t>profstandart.rosmintrud.ru</a:t>
            </a:r>
            <a:r>
              <a:rPr lang="en-US" sz="1600" b="1" dirty="0">
                <a:solidFill>
                  <a:schemeClr val="tx1"/>
                </a:solidFill>
                <a:latin typeface="Myriad Pro Semibold"/>
                <a:ea typeface="ＭＳ Ｐゴシック"/>
                <a:cs typeface="ＭＳ Ｐゴシック"/>
              </a:rPr>
              <a:t>)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805913" y="1169060"/>
            <a:ext cx="39830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Приказ Минтруда России от 29.09.2014 N 667н "О реестре профессиональных стандартов (перечне видов профессиональной деятельности)" (Зарегистрировано в Минюсте России 19.11.2014 N 34779) устанавливает наименование и коды областей профессиональной деятельности, в соответствии с которыми осуществляется классификация профессиональных </a:t>
            </a:r>
            <a:r>
              <a:rPr lang="ru-RU" dirty="0" smtClean="0"/>
              <a:t>стандартов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097571"/>
              </p:ext>
            </p:extLst>
          </p:nvPr>
        </p:nvGraphicFramePr>
        <p:xfrm>
          <a:off x="4873011" y="1169060"/>
          <a:ext cx="6438117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166"/>
                <a:gridCol w="4318199"/>
                <a:gridCol w="12067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Код области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ПД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Наименование области ПД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Кол-во ПС, утв. на март 2016</a:t>
                      </a:r>
                      <a:r>
                        <a:rPr lang="ru-RU" sz="1100" baseline="0" dirty="0" smtClean="0"/>
                        <a:t> г. </a:t>
                      </a:r>
                      <a:endParaRPr lang="ru-RU" sz="1100" dirty="0"/>
                    </a:p>
                  </a:txBody>
                  <a:tcPr/>
                </a:tc>
              </a:tr>
              <a:tr h="23368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01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Образование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</a:tr>
              <a:tr h="20117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Здравоохранение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</a:tr>
              <a:tr h="23341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Социальное обслуживание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13</a:t>
                      </a:r>
                      <a:endParaRPr lang="ru-RU" sz="1100" dirty="0"/>
                    </a:p>
                  </a:txBody>
                  <a:tcPr/>
                </a:tc>
              </a:tr>
              <a:tr h="20899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Культура и искусство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</a:tr>
              <a:tr h="20077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Физическая культура</a:t>
                      </a:r>
                      <a:r>
                        <a:rPr lang="ru-RU" sz="1100" baseline="0" dirty="0" smtClean="0"/>
                        <a:t> и спорт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/>
                </a:tc>
              </a:tr>
              <a:tr h="19254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Связь, информационные и коммуникационные технологии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29</a:t>
                      </a:r>
                      <a:endParaRPr lang="ru-RU" sz="1100" dirty="0"/>
                    </a:p>
                  </a:txBody>
                  <a:tcPr/>
                </a:tc>
              </a:tr>
              <a:tr h="22477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Административно-управленческая и офисная деятельность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</a:tr>
              <a:tr h="20846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Финансы и экономика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23</a:t>
                      </a:r>
                      <a:endParaRPr lang="ru-RU" sz="1100" dirty="0"/>
                    </a:p>
                  </a:txBody>
                  <a:tcPr/>
                </a:tc>
              </a:tr>
              <a:tr h="20023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Юриспруденция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</a:tr>
              <a:tr h="21628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Архитектура, проектирование, геодезия, топография и дизайн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</a:tr>
              <a:tr h="24042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Средства массовой информации, издательство и полиграфия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</a:t>
                      </a:r>
                      <a:endParaRPr lang="ru-RU" sz="1100" dirty="0"/>
                    </a:p>
                  </a:txBody>
                  <a:tcPr/>
                </a:tc>
              </a:tr>
              <a:tr h="2152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безопасности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</a:tr>
              <a:tr h="20702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Сельское хозяйство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</a:t>
                      </a:r>
                      <a:endParaRPr lang="ru-RU" sz="1100" dirty="0"/>
                    </a:p>
                  </a:txBody>
                  <a:tcPr/>
                </a:tc>
              </a:tr>
              <a:tr h="19879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Лесное хозяйство, охота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</a:tr>
              <a:tr h="2229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Рыбоводство и рыболовство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21</a:t>
                      </a:r>
                      <a:endParaRPr lang="ru-RU" sz="1100" dirty="0"/>
                    </a:p>
                  </a:txBody>
                  <a:tcPr/>
                </a:tc>
              </a:tr>
              <a:tr h="19043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Строительство и ЖКХ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93</a:t>
                      </a:r>
                      <a:endParaRPr lang="ru-RU" sz="1100" dirty="0"/>
                    </a:p>
                  </a:txBody>
                  <a:tcPr/>
                </a:tc>
              </a:tr>
              <a:tr h="22266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Транспорт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34</a:t>
                      </a:r>
                      <a:endParaRPr lang="ru-RU" sz="1100" dirty="0"/>
                    </a:p>
                  </a:txBody>
                  <a:tcPr/>
                </a:tc>
              </a:tr>
              <a:tr h="23871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ru-RU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Добыча, переработка угля, руд и других полезных ископаемых</a:t>
                      </a:r>
                      <a:endParaRPr lang="ru-RU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5"/>
          <p:cNvSpPr txBox="1">
            <a:spLocks/>
          </p:cNvSpPr>
          <p:nvPr/>
        </p:nvSpPr>
        <p:spPr>
          <a:xfrm>
            <a:off x="681220" y="202302"/>
            <a:ext cx="10447027" cy="755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Приведение фгос в соответствие с пс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5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947548"/>
              </p:ext>
            </p:extLst>
          </p:nvPr>
        </p:nvGraphicFramePr>
        <p:xfrm>
          <a:off x="5062421" y="850081"/>
          <a:ext cx="6282341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885"/>
                <a:gridCol w="4626554"/>
                <a:gridCol w="898902"/>
              </a:tblGrid>
              <a:tr h="25115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Код области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ПД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области ПД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Кол-во ПС, утв. на март 2016</a:t>
                      </a:r>
                      <a:r>
                        <a:rPr lang="ru-RU" sz="1100" baseline="0" dirty="0" smtClean="0"/>
                        <a:t> </a:t>
                      </a:r>
                      <a:endParaRPr lang="ru-RU" sz="1100" dirty="0"/>
                    </a:p>
                  </a:txBody>
                  <a:tcPr/>
                </a:tc>
              </a:tr>
              <a:tr h="25115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Добыча, переработка, транспортировка нефти и газа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33</a:t>
                      </a:r>
                      <a:endParaRPr lang="ru-RU" sz="1100" dirty="0"/>
                    </a:p>
                  </a:txBody>
                  <a:tcPr/>
                </a:tc>
              </a:tr>
              <a:tr h="25115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Электроэнергетика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33</a:t>
                      </a:r>
                      <a:endParaRPr lang="ru-RU" sz="1100" dirty="0"/>
                    </a:p>
                  </a:txBody>
                  <a:tcPr/>
                </a:tc>
              </a:tr>
              <a:tr h="25115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Лёгкая и текстильная промышленность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</a:tr>
              <a:tr h="25115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Пищевая промышленность, включая производство  напитков и табака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</a:tr>
              <a:tr h="41367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Деревообрабатывающая и целлюлозно-бумажная промышленность, мебельное производство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59</a:t>
                      </a:r>
                      <a:endParaRPr lang="ru-RU" sz="1100" dirty="0"/>
                    </a:p>
                  </a:txBody>
                  <a:tcPr/>
                </a:tc>
              </a:tr>
              <a:tr h="25115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Атомная промышленность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71</a:t>
                      </a:r>
                      <a:endParaRPr lang="ru-RU" sz="1100" dirty="0"/>
                    </a:p>
                  </a:txBody>
                  <a:tcPr/>
                </a:tc>
              </a:tr>
              <a:tr h="25115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Ракетно-космическая промышленность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45</a:t>
                      </a:r>
                      <a:endParaRPr lang="ru-RU" sz="1100" dirty="0"/>
                    </a:p>
                  </a:txBody>
                  <a:tcPr/>
                </a:tc>
              </a:tr>
              <a:tr h="25115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Химическое, химико-технологическое производство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13</a:t>
                      </a:r>
                      <a:endParaRPr lang="ru-RU" sz="1100" dirty="0"/>
                    </a:p>
                  </a:txBody>
                  <a:tcPr/>
                </a:tc>
              </a:tr>
              <a:tr h="25115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Металлургическое производство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57</a:t>
                      </a:r>
                      <a:endParaRPr lang="ru-RU" sz="1100" dirty="0"/>
                    </a:p>
                  </a:txBody>
                  <a:tcPr/>
                </a:tc>
              </a:tr>
              <a:tr h="25115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Производство машин и оборудования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</a:tr>
              <a:tr h="41367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Производство электрооборудования, электронного и оптического оборудования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</a:tr>
              <a:tr h="25115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Судостроение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24</a:t>
                      </a:r>
                      <a:endParaRPr lang="ru-RU" sz="1100" dirty="0"/>
                    </a:p>
                  </a:txBody>
                  <a:tcPr/>
                </a:tc>
              </a:tr>
              <a:tr h="25115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Автомобилестроение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</a:t>
                      </a:r>
                      <a:endParaRPr lang="ru-RU" sz="1100" dirty="0"/>
                    </a:p>
                  </a:txBody>
                  <a:tcPr/>
                </a:tc>
              </a:tr>
              <a:tr h="25115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Авиастроение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/>
                </a:tc>
              </a:tr>
              <a:tr h="57618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Сервис, оказание услуг населению (торговля, техническое обслуживание, ремонт, предоставление персональных услуг, услуги гостеприимства, общественное питание и пр.)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18</a:t>
                      </a:r>
                      <a:endParaRPr lang="ru-RU" sz="1100" dirty="0"/>
                    </a:p>
                  </a:txBody>
                  <a:tcPr/>
                </a:tc>
              </a:tr>
              <a:tr h="25115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Сквозные виды профессиональной деятельности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134</a:t>
                      </a:r>
                      <a:endParaRPr lang="ru-RU" sz="1100" dirty="0"/>
                    </a:p>
                  </a:txBody>
                  <a:tcPr/>
                </a:tc>
              </a:tr>
              <a:tr h="396708">
                <a:tc gridSpan="3"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Разрыв между номерами кодов 33 и 40 является техническим и предназначен для обеспечения возможности пополнения реестра (перечня).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 bwMode="auto">
          <a:xfrm>
            <a:off x="718076" y="730501"/>
            <a:ext cx="4159452" cy="1892007"/>
          </a:xfrm>
          <a:prstGeom prst="rect">
            <a:avLst/>
          </a:prstGeom>
          <a:noFill/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В соответствии с частью 2 ст. 4 федерального закона от 2.05.2015 N 122-ФЗ федеральные государственные образовательные стандарты профессионального образования должны быть актуализированы в соответствии с ПС  до 1 июля 2017 г.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718076" y="5703776"/>
            <a:ext cx="4070891" cy="934133"/>
          </a:xfrm>
          <a:prstGeom prst="rect">
            <a:avLst/>
          </a:prstGeom>
          <a:noFill/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По данным Института занятости и профессий НИУ ВШЭ, в 2016 г. планируется разработка 324 ПС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739951" y="2636352"/>
            <a:ext cx="4070891" cy="3067424"/>
          </a:xfrm>
          <a:prstGeom prst="rect">
            <a:avLst/>
          </a:prstGeom>
          <a:solidFill>
            <a:srgbClr val="FBEDEB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Перечень ПС не является исчерпывающим. Ни одна область ПД не обеспечена ПС в полной мере. В отдельных областях по отдельным направлениям (культура, история, философия) не могут быть созданы ПС. Это означает, что, </a:t>
            </a:r>
            <a:r>
              <a:rPr lang="ru-RU" sz="1600" u="sng" dirty="0"/>
              <a:t>наряду с ПС и при их отсутствии </a:t>
            </a:r>
            <a:r>
              <a:rPr lang="ru-RU" sz="1600" dirty="0"/>
              <a:t>используются иные инструменты для определения ПК (</a:t>
            </a:r>
            <a:r>
              <a:rPr lang="ru-RU" sz="1600" dirty="0" err="1"/>
              <a:t>форсайт</a:t>
            </a:r>
            <a:r>
              <a:rPr lang="ru-RU" sz="1600" dirty="0"/>
              <a:t> рынка труда, консультации с ведущими работодателями, перспективный анализ профессий и т.д. </a:t>
            </a:r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681220" y="124812"/>
            <a:ext cx="10447027" cy="755232"/>
          </a:xfrm>
        </p:spPr>
        <p:txBody>
          <a:bodyPr/>
          <a:lstStyle/>
          <a:p>
            <a:r>
              <a:rPr lang="ru-RU" dirty="0" smtClean="0"/>
              <a:t>Приведение </a:t>
            </a:r>
            <a:r>
              <a:rPr lang="ru-RU" dirty="0" err="1" smtClean="0"/>
              <a:t>фгос</a:t>
            </a:r>
            <a:r>
              <a:rPr lang="ru-RU" dirty="0" smtClean="0"/>
              <a:t> в соответствие с </a:t>
            </a:r>
            <a:r>
              <a:rPr lang="ru-RU" dirty="0" err="1" smtClean="0"/>
              <a:t>пс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7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1441341" y="1686299"/>
            <a:ext cx="9460789" cy="922492"/>
          </a:xfrm>
          <a:prstGeom prst="rect">
            <a:avLst/>
          </a:prstGeom>
          <a:noFill/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>
                <a:solidFill>
                  <a:prstClr val="black"/>
                </a:solidFill>
              </a:rPr>
              <a:t>НСПК, Минобрнауки России в пределах своей компетенции на основе действующего  законодательства самостоятельно формируют нормативно-методическую базу, регулирующую вопросы учёта ПС в ФГОС и ПООП, порядок и формы участия представителей образовательного и профессионального сообщества в процессе формирования и актуализации ФГОС ПО, ПООП в соответствии с принимаемыми ПС. </a:t>
            </a:r>
          </a:p>
          <a:p>
            <a:pPr mar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790413" y="1038937"/>
            <a:ext cx="8670615" cy="64736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rgbClr val="1C2A55"/>
                </a:solidFill>
              </a:rPr>
              <a:t>Методические документы, регулирующие учёт ПС при формировании и актуализации ФГОС ВО и ПООП</a:t>
            </a:r>
            <a:endParaRPr lang="ru-RU" sz="1800" dirty="0">
              <a:solidFill>
                <a:srgbClr val="1C2A55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2098" y="6492876"/>
            <a:ext cx="2133600" cy="365125"/>
          </a:xfrm>
        </p:spPr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78511" y="3383376"/>
            <a:ext cx="4623620" cy="1982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600" b="1" dirty="0">
                <a:solidFill>
                  <a:schemeClr val="tx1"/>
                </a:solidFill>
              </a:rPr>
              <a:t>Методические рекомендации по разработке основных профессиональных образовательных программ и дополнительных профессиональных программ с учётом соответствующих профессиональных стандартов</a:t>
            </a:r>
          </a:p>
          <a:p>
            <a:r>
              <a:rPr lang="ru-RU" sz="1600" dirty="0">
                <a:solidFill>
                  <a:schemeClr val="tx1"/>
                </a:solidFill>
              </a:rPr>
              <a:t>(утв. Минобрнауки России 22.01.2015 N ДЛ-1/05вн)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0413" y="3286721"/>
            <a:ext cx="4659378" cy="1982550"/>
          </a:xfrm>
          <a:prstGeom prst="rect">
            <a:avLst/>
          </a:prstGeom>
          <a:solidFill>
            <a:srgbClr val="FBEDEB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600" b="1" dirty="0"/>
              <a:t>Методические рекомендации по актуализации действующих федеральных государственных образовательных стандартов высшего образования с учётом принимаемых профессиональных стандартов</a:t>
            </a:r>
          </a:p>
          <a:p>
            <a:r>
              <a:rPr lang="ru-RU" sz="1600" dirty="0"/>
              <a:t>(утв. Минобрнауки России 22.01.2015 N ДЛ-2/05вн)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1342" y="5396607"/>
            <a:ext cx="8885819" cy="8092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МР требуют существенной доработки в связи с изменением законодательства в части применения ПС в образовании и с учётом накопленной практики применения ПС в системе профессионального образования и обучения</a:t>
            </a:r>
          </a:p>
        </p:txBody>
      </p:sp>
      <p:sp>
        <p:nvSpPr>
          <p:cNvPr id="10" name="Заголовок 5"/>
          <p:cNvSpPr>
            <a:spLocks noGrp="1"/>
          </p:cNvSpPr>
          <p:nvPr>
            <p:ph type="title"/>
          </p:nvPr>
        </p:nvSpPr>
        <p:spPr>
          <a:xfrm>
            <a:off x="681220" y="124812"/>
            <a:ext cx="10447027" cy="755232"/>
          </a:xfrm>
        </p:spPr>
        <p:txBody>
          <a:bodyPr/>
          <a:lstStyle/>
          <a:p>
            <a:r>
              <a:rPr lang="ru-RU" dirty="0" smtClean="0"/>
              <a:t>Приведение </a:t>
            </a:r>
            <a:r>
              <a:rPr lang="ru-RU" dirty="0" err="1" smtClean="0"/>
              <a:t>фгос</a:t>
            </a:r>
            <a:r>
              <a:rPr lang="ru-RU" dirty="0" smtClean="0"/>
              <a:t> в соответствие с </a:t>
            </a:r>
            <a:r>
              <a:rPr lang="ru-RU" dirty="0" err="1" smtClean="0"/>
              <a:t>пс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2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156" y="623806"/>
            <a:ext cx="5320649" cy="494104"/>
          </a:xfrm>
        </p:spPr>
        <p:txBody>
          <a:bodyPr>
            <a:noAutofit/>
          </a:bodyPr>
          <a:lstStyle/>
          <a:p>
            <a:r>
              <a:rPr lang="ru-RU" sz="1600" b="1" cap="none" dirty="0">
                <a:solidFill>
                  <a:srgbClr val="21386F"/>
                </a:solidFill>
              </a:rPr>
              <a:t>Участники процесса формирования и актуализации ФГОС ВО и ПООП в соответствии с ПС</a:t>
            </a:r>
            <a:br>
              <a:rPr lang="ru-RU" sz="1600" b="1" cap="none" dirty="0">
                <a:solidFill>
                  <a:srgbClr val="21386F"/>
                </a:solidFill>
              </a:rPr>
            </a:br>
            <a:endParaRPr lang="ru-RU" sz="1600" b="1" cap="none" dirty="0">
              <a:solidFill>
                <a:srgbClr val="21386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63472" y="1057225"/>
            <a:ext cx="5014000" cy="2009518"/>
          </a:xfrm>
          <a:prstGeom prst="rect">
            <a:avLst/>
          </a:prstGeom>
          <a:solidFill>
            <a:srgbClr val="FBEDEB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300" b="1" dirty="0">
                <a:solidFill>
                  <a:schemeClr val="tx1"/>
                </a:solidFill>
              </a:rPr>
              <a:t>Минобрнауки России</a:t>
            </a:r>
          </a:p>
          <a:p>
            <a:pPr indent="177800">
              <a:buFont typeface="Wingdings" panose="05000000000000000000" pitchFamily="2" charset="2"/>
              <a:buChar char="ü"/>
              <a:tabLst>
                <a:tab pos="266700" algn="l"/>
              </a:tabLst>
            </a:pPr>
            <a:r>
              <a:rPr lang="ru-RU" sz="1300" dirty="0">
                <a:solidFill>
                  <a:schemeClr val="tx1"/>
                </a:solidFill>
              </a:rPr>
              <a:t>Установление формата и технического задания на корректировку ФГОС и формирование ПООП с учётом ПС;</a:t>
            </a:r>
          </a:p>
          <a:p>
            <a:pPr indent="177800">
              <a:buFont typeface="Wingdings" panose="05000000000000000000" pitchFamily="2" charset="2"/>
              <a:buChar char="ü"/>
              <a:tabLst>
                <a:tab pos="266700" algn="l"/>
              </a:tabLst>
            </a:pPr>
            <a:r>
              <a:rPr lang="ru-RU" sz="1300" dirty="0">
                <a:solidFill>
                  <a:schemeClr val="tx1"/>
                </a:solidFill>
              </a:rPr>
              <a:t>Утверждение методических рекомендаций по актуализации ФГОС, разработке ПООП и ОПОП (в </a:t>
            </a:r>
            <a:r>
              <a:rPr lang="ru-RU" sz="1300" dirty="0" err="1">
                <a:solidFill>
                  <a:schemeClr val="tx1"/>
                </a:solidFill>
              </a:rPr>
              <a:t>т.ч</a:t>
            </a:r>
            <a:r>
              <a:rPr lang="ru-RU" sz="1300" dirty="0">
                <a:solidFill>
                  <a:schemeClr val="tx1"/>
                </a:solidFill>
              </a:rPr>
              <a:t>. по формированию ПК) с учётом ПС;</a:t>
            </a:r>
          </a:p>
          <a:p>
            <a:pPr indent="177800">
              <a:buFont typeface="Wingdings" panose="05000000000000000000" pitchFamily="2" charset="2"/>
              <a:buChar char="ü"/>
              <a:tabLst>
                <a:tab pos="266700" algn="l"/>
              </a:tabLst>
            </a:pPr>
            <a:r>
              <a:rPr lang="ru-RU" sz="1300" dirty="0">
                <a:solidFill>
                  <a:schemeClr val="tx1"/>
                </a:solidFill>
              </a:rPr>
              <a:t>Издание приказов о внесении изменений в ФГОС ВО;</a:t>
            </a:r>
          </a:p>
          <a:p>
            <a:pPr indent="177800">
              <a:buFont typeface="Wingdings" panose="05000000000000000000" pitchFamily="2" charset="2"/>
              <a:buChar char="ü"/>
              <a:tabLst>
                <a:tab pos="266700" algn="l"/>
              </a:tabLst>
            </a:pPr>
            <a:r>
              <a:rPr lang="ru-RU" sz="1300" dirty="0">
                <a:solidFill>
                  <a:schemeClr val="tx1"/>
                </a:solidFill>
              </a:rPr>
              <a:t>Определение оператора, которому поручается ведение реестра ПООП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53833" y="397855"/>
            <a:ext cx="6638167" cy="21888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300" b="1" dirty="0">
                <a:solidFill>
                  <a:schemeClr val="tx1"/>
                </a:solidFill>
                <a:hlinkClick r:id="rId2"/>
              </a:rPr>
              <a:t>Национальный совет</a:t>
            </a:r>
            <a:r>
              <a:rPr lang="ru-RU" sz="1300" b="1" dirty="0">
                <a:solidFill>
                  <a:schemeClr val="tx1"/>
                </a:solidFill>
              </a:rPr>
              <a:t> при Президенте Российской Федерации по профессиональным квалификациям </a:t>
            </a:r>
            <a:r>
              <a:rPr lang="ru-RU" sz="1300" dirty="0">
                <a:solidFill>
                  <a:schemeClr val="tx1"/>
                </a:solidFill>
              </a:rPr>
              <a:t>(консультативный орган при Президенте Российской Федерации, образованный в целях рассмотрения вопросов, касающихся создания и развития системы профессиональных квалификаций в Российской Федерации):</a:t>
            </a:r>
          </a:p>
          <a:p>
            <a:r>
              <a:rPr lang="ru-RU" sz="1300" dirty="0">
                <a:solidFill>
                  <a:schemeClr val="tx1"/>
                </a:solidFill>
              </a:rPr>
              <a:t>Указ Президента РФ от 16.04.2014 № 249:.</a:t>
            </a:r>
          </a:p>
          <a:p>
            <a:pPr marL="19050" indent="15875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tx1"/>
                </a:solidFill>
              </a:rPr>
              <a:t>координирование деятельности по формировании национальной системы квалификаций (</a:t>
            </a:r>
            <a:r>
              <a:rPr lang="ru-RU" sz="1300" dirty="0" err="1">
                <a:solidFill>
                  <a:schemeClr val="tx1"/>
                </a:solidFill>
              </a:rPr>
              <a:t>п.п</a:t>
            </a:r>
            <a:r>
              <a:rPr lang="ru-RU" sz="1300" dirty="0">
                <a:solidFill>
                  <a:schemeClr val="tx1"/>
                </a:solidFill>
              </a:rPr>
              <a:t>. «б» п. 4): рассмотрение проектов ФГОС профессионального образования на предмет соответствия ПС, внесение предложений по их совершенствованию (</a:t>
            </a:r>
            <a:r>
              <a:rPr lang="ru-RU" sz="1300" dirty="0" err="1">
                <a:solidFill>
                  <a:schemeClr val="tx1"/>
                </a:solidFill>
              </a:rPr>
              <a:t>пп</a:t>
            </a:r>
            <a:r>
              <a:rPr lang="ru-RU" sz="1300" dirty="0">
                <a:solidFill>
                  <a:schemeClr val="tx1"/>
                </a:solidFill>
              </a:rPr>
              <a:t>. «д» п. 4).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3472" y="3066743"/>
            <a:ext cx="5168982" cy="22509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300" b="1" dirty="0">
                <a:solidFill>
                  <a:schemeClr val="tx1"/>
                </a:solidFill>
              </a:rPr>
              <a:t>Координационные советы по областям образования (приказ Минобрнауки России от 22</a:t>
            </a:r>
            <a:r>
              <a:rPr lang="ru-RU" sz="13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т</a:t>
            </a:r>
            <a:r>
              <a:rPr lang="ru-RU" sz="1300" b="1" dirty="0">
                <a:solidFill>
                  <a:schemeClr val="tx1"/>
                </a:solidFill>
              </a:rPr>
              <a:t>декабря 2014 г. N 1605):</a:t>
            </a:r>
          </a:p>
          <a:p>
            <a:pPr indent="177800"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ru-RU" sz="1300" dirty="0">
                <a:solidFill>
                  <a:schemeClr val="tx1"/>
                </a:solidFill>
              </a:rPr>
              <a:t>Формирование и координация деятельности федеральных учебно-методических объединений в системе высшего образования (УМО);</a:t>
            </a:r>
          </a:p>
          <a:p>
            <a:pPr indent="177800"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ru-RU" sz="1300" dirty="0">
                <a:solidFill>
                  <a:schemeClr val="tx1"/>
                </a:solidFill>
              </a:rPr>
              <a:t>Обеспечение формирования основных политик в соответствующих образовательных областях (универсализация ОПК (при возможности), вопросы устранения дублирующих направлений подготовки и т.д.)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0157" y="5076261"/>
            <a:ext cx="5168982" cy="1653352"/>
          </a:xfrm>
          <a:prstGeom prst="rect">
            <a:avLst/>
          </a:prstGeom>
          <a:solidFill>
            <a:srgbClr val="FBEDEB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300" b="1" dirty="0">
                <a:solidFill>
                  <a:schemeClr val="tx1"/>
                </a:solidFill>
              </a:rPr>
              <a:t>УМО:</a:t>
            </a:r>
          </a:p>
          <a:p>
            <a:pPr indent="17780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tx1"/>
                </a:solidFill>
              </a:rPr>
              <a:t>Определение во взаимодействии с СПК ПС, сопряжённых с ФГОС, оценка соответствия ФГОС ПС;</a:t>
            </a:r>
          </a:p>
          <a:p>
            <a:pPr indent="17780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tx1"/>
                </a:solidFill>
              </a:rPr>
              <a:t>Организация работы по подготовке проектов изменений в ФГОС, получение заключения СПК;</a:t>
            </a:r>
          </a:p>
          <a:p>
            <a:pPr indent="17780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tx1"/>
                </a:solidFill>
              </a:rPr>
              <a:t>Формирование сигналов о необходимости актуализации ПС в части требований к образованию и обучению. </a:t>
            </a:r>
          </a:p>
          <a:p>
            <a:pPr indent="17780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tx1"/>
                </a:solidFill>
              </a:rPr>
              <a:t>Организация работы по формированию ПООП. 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80806" y="2490995"/>
            <a:ext cx="6370402" cy="28376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300" b="1" dirty="0">
                <a:solidFill>
                  <a:schemeClr val="tx1"/>
                </a:solidFill>
                <a:hlinkClick r:id="rId3"/>
              </a:rPr>
              <a:t>Рабочая группа</a:t>
            </a:r>
            <a:r>
              <a:rPr lang="ru-RU" sz="1300" b="1" dirty="0">
                <a:solidFill>
                  <a:schemeClr val="tx1"/>
                </a:solidFill>
              </a:rPr>
              <a:t> НСПК по применению ПС в системе профессионального образования и обучения:</a:t>
            </a:r>
          </a:p>
          <a:p>
            <a:r>
              <a:rPr lang="ru-RU" sz="1300" i="1" dirty="0">
                <a:solidFill>
                  <a:schemeClr val="tx1"/>
                </a:solidFill>
              </a:rPr>
              <a:t>руководитель – ректор НИУ ВШЭ Я.И. Кузьминов</a:t>
            </a:r>
          </a:p>
          <a:p>
            <a:pPr indent="17780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tx1"/>
                </a:solidFill>
              </a:rPr>
              <a:t>Содействие организации взаимодействия СПК и УМО;</a:t>
            </a:r>
          </a:p>
          <a:p>
            <a:pPr indent="17780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tx1"/>
                </a:solidFill>
              </a:rPr>
              <a:t>Участие в формировании, обсуждении и апробации нормативно-методических документов;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Сбор информации о соотнесении ПС и ФГОС, публикация сведений на сайте НСПК;</a:t>
            </a:r>
          </a:p>
          <a:p>
            <a:pPr indent="17780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tx1"/>
                </a:solidFill>
              </a:rPr>
              <a:t>Организация экспертного обсуждения вопросов актуализации ФГОС и разработки ПООП с учётом ПС;</a:t>
            </a:r>
          </a:p>
          <a:p>
            <a:pPr indent="17780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tx1"/>
                </a:solidFill>
              </a:rPr>
              <a:t>Организация экспертизы проектов ФГОС ВО, направленных в НСПК, на предмет соответствия ПС;</a:t>
            </a:r>
          </a:p>
          <a:p>
            <a:pPr indent="17780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tx1"/>
                </a:solidFill>
              </a:rPr>
              <a:t>Участие в подготовке экспертов профессионального и образовательного сообщества. </a:t>
            </a:r>
          </a:p>
          <a:p>
            <a:pPr algn="ctr"/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80807" y="5405500"/>
            <a:ext cx="5965430" cy="1436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300" b="1" dirty="0">
                <a:solidFill>
                  <a:schemeClr val="tx1"/>
                </a:solidFill>
              </a:rPr>
              <a:t>Советы по профессиональным квалификациям:</a:t>
            </a:r>
          </a:p>
          <a:p>
            <a:pPr indent="17780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tx1"/>
                </a:solidFill>
              </a:rPr>
              <a:t>Формирование позиции по соотнесению ПС и ФГОС;</a:t>
            </a:r>
          </a:p>
          <a:p>
            <a:pPr indent="17780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tx1"/>
                </a:solidFill>
              </a:rPr>
              <a:t>Участие в экспертной работе при формировании и актуализации ФГОС ВО и ПООП;</a:t>
            </a:r>
          </a:p>
          <a:p>
            <a:pPr indent="17780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tx1"/>
                </a:solidFill>
              </a:rPr>
              <a:t>Участие в экспертизе проектов ФГОС ВО;</a:t>
            </a:r>
          </a:p>
          <a:p>
            <a:pPr indent="17780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tx1"/>
                </a:solidFill>
              </a:rPr>
              <a:t>Участие в формировании и апробации нормативно-методических документов</a:t>
            </a:r>
          </a:p>
        </p:txBody>
      </p:sp>
      <p:sp>
        <p:nvSpPr>
          <p:cNvPr id="13" name="Заголовок 5"/>
          <p:cNvSpPr txBox="1">
            <a:spLocks/>
          </p:cNvSpPr>
          <p:nvPr/>
        </p:nvSpPr>
        <p:spPr>
          <a:xfrm>
            <a:off x="864101" y="-131649"/>
            <a:ext cx="10447027" cy="755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Приведение фгос в соответствие с пс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8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227" y="744604"/>
            <a:ext cx="9202689" cy="2486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</a:rPr>
              <a:t>Информация о созданных </a:t>
            </a:r>
            <a:r>
              <a:rPr lang="ru-RU" sz="1600" b="1" dirty="0" smtClean="0">
                <a:solidFill>
                  <a:srgbClr val="002060"/>
                </a:solidFill>
              </a:rPr>
              <a:t>Советах профессиональных квалификаций СПК </a:t>
            </a:r>
            <a:r>
              <a:rPr lang="ru-RU" sz="1600" b="1" dirty="0">
                <a:solidFill>
                  <a:srgbClr val="002060"/>
                </a:solidFill>
              </a:rPr>
              <a:t>(на март 2016 г.) </a:t>
            </a:r>
          </a:p>
          <a:p>
            <a:pPr marL="0" indent="0" algn="just">
              <a:buNone/>
            </a:pPr>
            <a:endParaRPr lang="ru-RU" sz="1600" b="1" dirty="0"/>
          </a:p>
          <a:p>
            <a:pPr marL="0" indent="0" algn="just">
              <a:buNone/>
            </a:pPr>
            <a:endParaRPr lang="ru-RU" sz="1600" b="1" dirty="0"/>
          </a:p>
          <a:p>
            <a:pPr marL="0" indent="0" algn="just">
              <a:buNone/>
            </a:pPr>
            <a:endParaRPr lang="ru-RU" sz="1600" b="1" dirty="0"/>
          </a:p>
          <a:p>
            <a:pPr marL="0" indent="0" algn="just">
              <a:buNone/>
            </a:pPr>
            <a:endParaRPr lang="ru-RU" sz="1600" b="1" dirty="0"/>
          </a:p>
          <a:p>
            <a:pPr marL="0" indent="0" algn="just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2098" y="6492876"/>
            <a:ext cx="2133600" cy="365125"/>
          </a:xfrm>
        </p:spPr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3115"/>
              </p:ext>
            </p:extLst>
          </p:nvPr>
        </p:nvGraphicFramePr>
        <p:xfrm>
          <a:off x="3563005" y="1080913"/>
          <a:ext cx="7580009" cy="5777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588"/>
                <a:gridCol w="3275637"/>
                <a:gridCol w="532732"/>
                <a:gridCol w="3242052"/>
              </a:tblGrid>
              <a:tr h="48880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№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СПК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№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Наименование СПК</a:t>
                      </a:r>
                      <a:endParaRPr lang="ru-RU" sz="1600" dirty="0"/>
                    </a:p>
                  </a:txBody>
                  <a:tcPr/>
                </a:tc>
              </a:tr>
              <a:tr h="39753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СПК в области сварки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СПК в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наноиндустрии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753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3.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СПК в индустрии гостеприимства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4.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СПК в здравоохранении</a:t>
                      </a:r>
                    </a:p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136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5.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СПК в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электроэнергетике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СПК в машиностроении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753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7.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СПК в отрасли судостроения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и морской техники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СПК финансового рынка</a:t>
                      </a:r>
                    </a:p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753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9.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СПК в строительстве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10.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СПК в области информационных технологий </a:t>
                      </a:r>
                    </a:p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370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11.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СПК в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сфере железнодорожного транспорта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12.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СПК в лифтовой отрасли и сфере вертикального транспорта</a:t>
                      </a:r>
                    </a:p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753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13.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СПК в жилищно-коммунальном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хозяйстве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14.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СПК в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нефтегазовом комплексе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753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15.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СПК в сфере атомной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энергии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16.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СПК в автомобилестроении</a:t>
                      </a:r>
                    </a:p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753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17.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СПК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в целлюлозно-бумажной, мебельной и деревообрабатывающей промышленности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18.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СПК в области управления персоналом</a:t>
                      </a:r>
                    </a:p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753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19.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СПК в области ракетной техники и космической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деятельности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СПК в области фармации</a:t>
                      </a:r>
                    </a:p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370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21.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Совет по профессиональным квалификациям офисных специалистов и вспомогательных административных работников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22.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Совет по профессиональным квалификациям химического и биотехнического комплекса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753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итог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22 СПК</a:t>
                      </a:r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На стадии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</a:rPr>
                        <a:t> формирования: СПК в сельском хозяйстве, СПК в авиации</a:t>
                      </a:r>
                      <a:endParaRPr lang="ru-RU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79868" y="1548992"/>
            <a:ext cx="2874775" cy="3580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dirty="0"/>
              <a:t>В настоящий момент более половины утверждённых ПС закреплены за СПК. В соответствии с межведомственным регламентом, в случае отсутствия СПК создаётся временная рабочая группа из представителей работодателей, членов и экспертов УМО, МОН, РГ НСПК.  Аналогичным образом можно поступить со «сквозными» ПС. </a:t>
            </a:r>
          </a:p>
        </p:txBody>
      </p:sp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681220" y="124812"/>
            <a:ext cx="10447027" cy="755232"/>
          </a:xfrm>
        </p:spPr>
        <p:txBody>
          <a:bodyPr/>
          <a:lstStyle/>
          <a:p>
            <a:r>
              <a:rPr lang="ru-RU" dirty="0" smtClean="0"/>
              <a:t>Приведение </a:t>
            </a:r>
            <a:r>
              <a:rPr lang="ru-RU" dirty="0" err="1" smtClean="0"/>
              <a:t>фгос</a:t>
            </a:r>
            <a:r>
              <a:rPr lang="ru-RU" dirty="0" smtClean="0"/>
              <a:t> в соответствие с </a:t>
            </a:r>
            <a:r>
              <a:rPr lang="ru-RU" dirty="0" err="1" smtClean="0"/>
              <a:t>пс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9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16486" y="1031882"/>
            <a:ext cx="1321895" cy="607277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384">
              <a:lnSpc>
                <a:spcPct val="90000"/>
              </a:lnSpc>
            </a:pPr>
            <a:r>
              <a:rPr lang="ru-RU" altLang="ru-RU" sz="1600" b="1" dirty="0">
                <a:solidFill>
                  <a:schemeClr val="bg1"/>
                </a:solidFill>
                <a:cs typeface="Arial" charset="0"/>
              </a:rPr>
              <a:t>ЦЕЛЬ</a:t>
            </a:r>
          </a:p>
        </p:txBody>
      </p:sp>
      <p:sp>
        <p:nvSpPr>
          <p:cNvPr id="6149" name="Прямоугольник 15"/>
          <p:cNvSpPr>
            <a:spLocks noChangeArrowheads="1"/>
          </p:cNvSpPr>
          <p:nvPr/>
        </p:nvSpPr>
        <p:spPr bwMode="auto">
          <a:xfrm>
            <a:off x="5063287" y="814842"/>
            <a:ext cx="553755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defTabSz="456384">
              <a:defRPr/>
            </a:pPr>
            <a:r>
              <a:rPr lang="ru-RU" altLang="ru-RU" sz="2400" b="1" i="1" dirty="0">
                <a:solidFill>
                  <a:schemeClr val="bg2">
                    <a:lumMod val="50000"/>
                  </a:schemeClr>
                </a:solidFill>
                <a:latin typeface="Calibri" charset="0"/>
                <a:cs typeface="Arial" panose="020B0604020202020204" pitchFamily="34" charset="0"/>
              </a:rPr>
              <a:t>Модернизация структуры ФГОС 3++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101308" y="1911619"/>
            <a:ext cx="8097053" cy="55397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384">
              <a:lnSpc>
                <a:spcPct val="90000"/>
              </a:lnSpc>
            </a:pPr>
            <a:r>
              <a:rPr lang="ru-RU" altLang="ru-RU" sz="1600" b="1" i="1" dirty="0">
                <a:solidFill>
                  <a:schemeClr val="bg1"/>
                </a:solidFill>
                <a:cs typeface="Arial" charset="0"/>
              </a:rPr>
              <a:t>Оптимизация результатов освоения образовательных программ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67473" y="3947296"/>
            <a:ext cx="3600704" cy="1272283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3" tIns="20535" rIns="41073" bIns="20535" anchor="ctr"/>
          <a:lstStyle/>
          <a:p>
            <a:pPr algn="ctr" defTabSz="456384">
              <a:defRPr/>
            </a:pPr>
            <a:r>
              <a:rPr lang="ru-RU" sz="1600" b="1" dirty="0">
                <a:solidFill>
                  <a:schemeClr val="bg1"/>
                </a:solidFill>
              </a:rPr>
              <a:t>Унификация требований к универсальным компетенциям</a:t>
            </a:r>
          </a:p>
          <a:p>
            <a:pPr algn="ctr" defTabSz="456384">
              <a:defRPr/>
            </a:pPr>
            <a:r>
              <a:rPr lang="ru-RU" altLang="ru-RU" sz="1600" b="1" i="1" dirty="0">
                <a:solidFill>
                  <a:schemeClr val="bg1"/>
                </a:solidFill>
                <a:latin typeface="Calibri" charset="0"/>
                <a:cs typeface="Arial" panose="020B0604020202020204" pitchFamily="34" charset="0"/>
              </a:rPr>
              <a:t>(единые на уровень,</a:t>
            </a:r>
          </a:p>
          <a:p>
            <a:pPr algn="ctr" defTabSz="456384">
              <a:defRPr/>
            </a:pPr>
            <a:r>
              <a:rPr lang="ru-RU" altLang="ru-RU" sz="1600" b="1" i="1" dirty="0">
                <a:solidFill>
                  <a:schemeClr val="bg1"/>
                </a:solidFill>
                <a:latin typeface="Calibri" charset="0"/>
                <a:cs typeface="Arial" panose="020B0604020202020204" pitchFamily="34" charset="0"/>
              </a:rPr>
              <a:t>сквозные по уровням)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97656" y="4012083"/>
            <a:ext cx="3600704" cy="170679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3" tIns="20535" rIns="41073" bIns="20535" anchor="ctr"/>
          <a:lstStyle/>
          <a:p>
            <a:pPr algn="ctr" defTabSz="456384">
              <a:defRPr/>
            </a:pPr>
            <a:r>
              <a:rPr lang="ru-RU" sz="1600" b="1" dirty="0">
                <a:solidFill>
                  <a:schemeClr val="bg1"/>
                </a:solidFill>
              </a:rPr>
              <a:t>Перенос из ФГОС ВО перечня профессиональных компетенций </a:t>
            </a:r>
          </a:p>
          <a:p>
            <a:pPr algn="ctr" defTabSz="456384">
              <a:defRPr/>
            </a:pPr>
            <a:r>
              <a:rPr lang="ru-RU" sz="1600" b="1" dirty="0">
                <a:solidFill>
                  <a:schemeClr val="bg1"/>
                </a:solidFill>
              </a:rPr>
              <a:t>в ПООП, а также объекты и задачи профессиональной деятельности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49482" y="2457196"/>
            <a:ext cx="3600704" cy="63614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3" tIns="20535" rIns="41073" bIns="20535" anchor="ctr"/>
          <a:lstStyle/>
          <a:p>
            <a:pPr algn="ctr" defTabSz="456384">
              <a:defRPr/>
            </a:pPr>
            <a:r>
              <a:rPr lang="ru-RU" sz="1600" b="1" dirty="0">
                <a:solidFill>
                  <a:schemeClr val="bg1"/>
                </a:solidFill>
              </a:rPr>
              <a:t>Разделение компетенций</a:t>
            </a:r>
            <a:endParaRPr lang="ru-RU" altLang="ru-RU" sz="1600" b="1" i="1" dirty="0">
              <a:solidFill>
                <a:schemeClr val="bg1"/>
              </a:solidFill>
              <a:latin typeface="Calibri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76390" y="3267035"/>
            <a:ext cx="3600704" cy="63614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3" tIns="20535" rIns="41073" bIns="20535" anchor="ctr"/>
          <a:lstStyle/>
          <a:p>
            <a:pPr algn="ctr" defTabSz="456384">
              <a:defRPr/>
            </a:pPr>
            <a:r>
              <a:rPr lang="ru-RU" sz="1600" b="1" dirty="0">
                <a:solidFill>
                  <a:schemeClr val="bg1"/>
                </a:solidFill>
              </a:rPr>
              <a:t>ФГОС</a:t>
            </a:r>
            <a:endParaRPr lang="ru-RU" altLang="ru-RU" sz="1600" b="1" i="1" dirty="0">
              <a:solidFill>
                <a:schemeClr val="bg1"/>
              </a:solidFill>
              <a:latin typeface="Calibri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01524" y="3277701"/>
            <a:ext cx="3600704" cy="63614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3" tIns="20535" rIns="41073" bIns="20535" anchor="ctr"/>
          <a:lstStyle/>
          <a:p>
            <a:pPr algn="ctr" defTabSz="456384">
              <a:defRPr/>
            </a:pPr>
            <a:r>
              <a:rPr lang="ru-RU" sz="1600" b="1" dirty="0">
                <a:solidFill>
                  <a:schemeClr val="bg1"/>
                </a:solidFill>
              </a:rPr>
              <a:t>ПООП</a:t>
            </a:r>
            <a:endParaRPr lang="ru-RU" altLang="ru-RU" sz="1600" b="1" i="1" dirty="0">
              <a:solidFill>
                <a:schemeClr val="bg1"/>
              </a:solidFill>
              <a:latin typeface="Calibri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83832" y="5081069"/>
            <a:ext cx="3600704" cy="1272283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3" tIns="20535" rIns="41073" bIns="20535" anchor="ctr"/>
          <a:lstStyle/>
          <a:p>
            <a:pPr algn="ctr" defTabSz="456384">
              <a:defRPr/>
            </a:pPr>
            <a:r>
              <a:rPr lang="ru-RU" sz="1600" b="1" dirty="0">
                <a:solidFill>
                  <a:schemeClr val="bg1"/>
                </a:solidFill>
              </a:rPr>
              <a:t>Унификация требований к  общепрофессиональным компетенциям</a:t>
            </a:r>
          </a:p>
          <a:p>
            <a:pPr algn="ctr" defTabSz="456384">
              <a:defRPr/>
            </a:pPr>
            <a:r>
              <a:rPr lang="ru-RU" altLang="ru-RU" sz="1600" b="1" i="1" dirty="0">
                <a:solidFill>
                  <a:schemeClr val="bg1"/>
                </a:solidFill>
                <a:latin typeface="Calibri" charset="0"/>
                <a:cs typeface="Arial" panose="020B0604020202020204" pitchFamily="34" charset="0"/>
              </a:rPr>
              <a:t>(единые на УГНС)</a:t>
            </a:r>
          </a:p>
        </p:txBody>
      </p:sp>
      <p:cxnSp>
        <p:nvCxnSpPr>
          <p:cNvPr id="3" name="Прямая со стрелкой 2"/>
          <p:cNvCxnSpPr>
            <a:stCxn id="9" idx="2"/>
            <a:endCxn id="10" idx="0"/>
          </p:cNvCxnSpPr>
          <p:nvPr/>
        </p:nvCxnSpPr>
        <p:spPr>
          <a:xfrm flipH="1">
            <a:off x="3976742" y="3093337"/>
            <a:ext cx="2173092" cy="17369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9" idx="2"/>
            <a:endCxn id="11" idx="0"/>
          </p:cNvCxnSpPr>
          <p:nvPr/>
        </p:nvCxnSpPr>
        <p:spPr>
          <a:xfrm>
            <a:off x="6149834" y="3093337"/>
            <a:ext cx="2252042" cy="184364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6610285" y="3264088"/>
            <a:ext cx="3600704" cy="63614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41073" tIns="20535" rIns="41073" bIns="20535" anchor="ctr"/>
          <a:lstStyle/>
          <a:p>
            <a:pPr algn="ctr" defTabSz="456384">
              <a:defRPr/>
            </a:pPr>
            <a:r>
              <a:rPr lang="ru-RU" sz="1600" b="1" dirty="0">
                <a:solidFill>
                  <a:schemeClr val="bg1"/>
                </a:solidFill>
              </a:rPr>
              <a:t>ПООП</a:t>
            </a:r>
            <a:endParaRPr lang="ru-RU" altLang="ru-RU" sz="1600" b="1" i="1" dirty="0">
              <a:solidFill>
                <a:schemeClr val="bg1"/>
              </a:solidFill>
              <a:latin typeface="Calibri" charset="0"/>
              <a:cs typeface="Arial" panose="020B0604020202020204" pitchFamily="34" charset="0"/>
            </a:endParaRPr>
          </a:p>
        </p:txBody>
      </p:sp>
      <p:sp>
        <p:nvSpPr>
          <p:cNvPr id="15" name="Заголовок 5"/>
          <p:cNvSpPr txBox="1">
            <a:spLocks/>
          </p:cNvSpPr>
          <p:nvPr/>
        </p:nvSpPr>
        <p:spPr>
          <a:xfrm>
            <a:off x="681220" y="124812"/>
            <a:ext cx="10447027" cy="755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Приведение фгос в соответствие с пс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6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234</TotalTime>
  <Words>2717</Words>
  <Application>Microsoft Office PowerPoint</Application>
  <PresentationFormat>Широкоэкранный</PresentationFormat>
  <Paragraphs>402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MS PGothic</vt:lpstr>
      <vt:lpstr>Arial</vt:lpstr>
      <vt:lpstr>Calibri</vt:lpstr>
      <vt:lpstr>Cambria</vt:lpstr>
      <vt:lpstr>Myriad Pro Semibold</vt:lpstr>
      <vt:lpstr>Rockwell</vt:lpstr>
      <vt:lpstr>Rockwell Condensed</vt:lpstr>
      <vt:lpstr>Verdana</vt:lpstr>
      <vt:lpstr>Wingdings</vt:lpstr>
      <vt:lpstr>Дерево</vt:lpstr>
      <vt:lpstr>Новые вызовы системе высшего образования в период внедрения профессиональных стандартов</vt:lpstr>
      <vt:lpstr>Определение понятий</vt:lpstr>
      <vt:lpstr>Приведение фгос в соответствие с пс</vt:lpstr>
      <vt:lpstr>На март 2016 г. Минтрудом России утверждено 811 ПС, зарегистрировано в Минюсте России 805  (реестр ПС в программно-аппаратном комплексе profstandart.rosmintrud.ru) </vt:lpstr>
      <vt:lpstr>Приведение фгос в соответствие с пс</vt:lpstr>
      <vt:lpstr>Приведение фгос в соответствие с пс</vt:lpstr>
      <vt:lpstr>Участники процесса формирования и актуализации ФГОС ВО и ПООП в соответствии с ПС </vt:lpstr>
      <vt:lpstr>Приведение фгос в соответствие с пс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Примерная основная образовательная программа  (ПООП) Направление подготовки 22.03.02 Металлургия  Уровень высшего образования Бакалавриат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Ребрин</dc:creator>
  <cp:lastModifiedBy>Ирина Шолина</cp:lastModifiedBy>
  <cp:revision>28</cp:revision>
  <dcterms:created xsi:type="dcterms:W3CDTF">2016-04-19T13:29:33Z</dcterms:created>
  <dcterms:modified xsi:type="dcterms:W3CDTF">2016-04-20T05:05:25Z</dcterms:modified>
</cp:coreProperties>
</file>